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74" r:id="rId2"/>
    <p:sldId id="300" r:id="rId3"/>
    <p:sldId id="420" r:id="rId4"/>
    <p:sldId id="291" r:id="rId5"/>
    <p:sldId id="292" r:id="rId6"/>
    <p:sldId id="301" r:id="rId7"/>
    <p:sldId id="302" r:id="rId8"/>
    <p:sldId id="303" r:id="rId9"/>
    <p:sldId id="417" r:id="rId10"/>
    <p:sldId id="305" r:id="rId11"/>
    <p:sldId id="306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9" r:id="rId33"/>
    <p:sldId id="330" r:id="rId34"/>
    <p:sldId id="331" r:id="rId35"/>
    <p:sldId id="332" r:id="rId36"/>
    <p:sldId id="333" r:id="rId37"/>
    <p:sldId id="334" r:id="rId38"/>
    <p:sldId id="335" r:id="rId39"/>
    <p:sldId id="336" r:id="rId40"/>
    <p:sldId id="338" r:id="rId41"/>
    <p:sldId id="339" r:id="rId42"/>
    <p:sldId id="340" r:id="rId43"/>
    <p:sldId id="341" r:id="rId44"/>
    <p:sldId id="342" r:id="rId45"/>
    <p:sldId id="343" r:id="rId46"/>
    <p:sldId id="418" r:id="rId47"/>
    <p:sldId id="346" r:id="rId48"/>
    <p:sldId id="347" r:id="rId49"/>
    <p:sldId id="348" r:id="rId50"/>
    <p:sldId id="349" r:id="rId51"/>
    <p:sldId id="350" r:id="rId52"/>
    <p:sldId id="351" r:id="rId53"/>
    <p:sldId id="352" r:id="rId54"/>
    <p:sldId id="353" r:id="rId55"/>
    <p:sldId id="354" r:id="rId56"/>
    <p:sldId id="355" r:id="rId57"/>
    <p:sldId id="356" r:id="rId58"/>
    <p:sldId id="357" r:id="rId59"/>
    <p:sldId id="358" r:id="rId60"/>
    <p:sldId id="359" r:id="rId61"/>
    <p:sldId id="360" r:id="rId62"/>
    <p:sldId id="363" r:id="rId63"/>
    <p:sldId id="361" r:id="rId64"/>
    <p:sldId id="362" r:id="rId65"/>
    <p:sldId id="364" r:id="rId66"/>
    <p:sldId id="365" r:id="rId67"/>
    <p:sldId id="366" r:id="rId68"/>
    <p:sldId id="367" r:id="rId69"/>
    <p:sldId id="368" r:id="rId70"/>
    <p:sldId id="369" r:id="rId71"/>
    <p:sldId id="370" r:id="rId72"/>
    <p:sldId id="371" r:id="rId73"/>
    <p:sldId id="372" r:id="rId74"/>
    <p:sldId id="373" r:id="rId75"/>
    <p:sldId id="374" r:id="rId76"/>
    <p:sldId id="375" r:id="rId77"/>
    <p:sldId id="376" r:id="rId78"/>
    <p:sldId id="377" r:id="rId79"/>
    <p:sldId id="378" r:id="rId80"/>
    <p:sldId id="379" r:id="rId81"/>
    <p:sldId id="381" r:id="rId82"/>
    <p:sldId id="382" r:id="rId83"/>
    <p:sldId id="383" r:id="rId84"/>
    <p:sldId id="384" r:id="rId85"/>
    <p:sldId id="385" r:id="rId86"/>
    <p:sldId id="419" r:id="rId87"/>
    <p:sldId id="387" r:id="rId88"/>
    <p:sldId id="388" r:id="rId89"/>
    <p:sldId id="389" r:id="rId90"/>
    <p:sldId id="390" r:id="rId91"/>
    <p:sldId id="391" r:id="rId92"/>
    <p:sldId id="393" r:id="rId93"/>
    <p:sldId id="392" r:id="rId94"/>
    <p:sldId id="394" r:id="rId95"/>
    <p:sldId id="395" r:id="rId96"/>
    <p:sldId id="398" r:id="rId97"/>
    <p:sldId id="399" r:id="rId98"/>
    <p:sldId id="400" r:id="rId99"/>
    <p:sldId id="401" r:id="rId100"/>
    <p:sldId id="402" r:id="rId101"/>
    <p:sldId id="403" r:id="rId102"/>
    <p:sldId id="404" r:id="rId103"/>
    <p:sldId id="405" r:id="rId104"/>
    <p:sldId id="406" r:id="rId105"/>
    <p:sldId id="407" r:id="rId106"/>
    <p:sldId id="408" r:id="rId107"/>
    <p:sldId id="409" r:id="rId108"/>
    <p:sldId id="410" r:id="rId109"/>
    <p:sldId id="411" r:id="rId110"/>
    <p:sldId id="412" r:id="rId111"/>
    <p:sldId id="413" r:id="rId112"/>
    <p:sldId id="416" r:id="rId113"/>
    <p:sldId id="288" r:id="rId114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9Y9P8CueIPxAyA/w78jpgg==" hashData="QiVlj7aEIB3m17pwr2a3lbfSKz03hWgnzllK42jGzptcXC435BnwpwwbpFvsdQZrvo5/BmSZ/hTFWBmCo4ZVxQ=="/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ey Indra" initials="KI" lastIdx="2" clrIdx="0">
    <p:extLst>
      <p:ext uri="{19B8F6BF-5375-455C-9EA6-DF929625EA0E}">
        <p15:presenceInfo xmlns:p15="http://schemas.microsoft.com/office/powerpoint/2012/main" userId="S-1-5-21-144191708-1486429690-1194094237-294290" providerId="AD"/>
      </p:ext>
    </p:extLst>
  </p:cmAuthor>
  <p:cmAuthor id="2" name="Gräber Simone" initials="GS" lastIdx="3" clrIdx="1">
    <p:extLst>
      <p:ext uri="{19B8F6BF-5375-455C-9EA6-DF929625EA0E}">
        <p15:presenceInfo xmlns:p15="http://schemas.microsoft.com/office/powerpoint/2012/main" userId="S-1-5-21-144191708-1486429690-1194094237-3266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FD1"/>
    <a:srgbClr val="840046"/>
    <a:srgbClr val="993366"/>
    <a:srgbClr val="A03E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5329D-1C23-4727-A5D7-D10119A10088}" type="datetimeFigureOut">
              <a:rPr lang="de-AT" smtClean="0"/>
              <a:t>10.05.2023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E9E67-BF59-4EB7-9D5F-6F388E1DB050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1859" y="-1350335"/>
            <a:ext cx="14258261" cy="9505507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 userDrawn="1"/>
        </p:nvSpPr>
        <p:spPr>
          <a:xfrm>
            <a:off x="4590483" y="3988526"/>
            <a:ext cx="8229600" cy="1618581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de-DE" sz="4800" dirty="0">
                <a:solidFill>
                  <a:schemeClr val="bg1"/>
                </a:solidFill>
                <a:latin typeface="Trade Gothic LT Std Cn" panose="020B0506040303020004" pitchFamily="34" charset="0"/>
              </a:rPr>
              <a:t>DER WIENER SACHKUNDEKURS</a:t>
            </a:r>
          </a:p>
          <a:p>
            <a:pPr>
              <a:lnSpc>
                <a:spcPct val="110000"/>
              </a:lnSpc>
              <a:defRPr/>
            </a:pPr>
            <a:r>
              <a:rPr lang="de-DE" sz="4800" dirty="0">
                <a:solidFill>
                  <a:schemeClr val="bg1"/>
                </a:solidFill>
                <a:latin typeface="Trade Gothic LT Std Cn" panose="020B0506040303020004" pitchFamily="34" charset="0"/>
              </a:rPr>
              <a:t>FÜR HUNDEHALTER*INNEN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" y="112604"/>
            <a:ext cx="2840742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68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/>
          <p:cNvSpPr>
            <a:spLocks noGrp="1"/>
          </p:cNvSpPr>
          <p:nvPr>
            <p:ph type="pic" idx="1"/>
          </p:nvPr>
        </p:nvSpPr>
        <p:spPr>
          <a:xfrm>
            <a:off x="11280" y="1"/>
            <a:ext cx="12180719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 dirty="0"/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9" name="Gerader Verbinder 8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10"/>
          <p:cNvGrpSpPr/>
          <p:nvPr userDrawn="1"/>
        </p:nvGrpSpPr>
        <p:grpSpPr>
          <a:xfrm>
            <a:off x="11179666" y="231911"/>
            <a:ext cx="1491903" cy="6228156"/>
            <a:chOff x="11402170" y="79511"/>
            <a:chExt cx="1491903" cy="6228156"/>
          </a:xfrm>
        </p:grpSpPr>
        <p:pic>
          <p:nvPicPr>
            <p:cNvPr id="12" name="Grafik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13" name="Gerader Verbinder 12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950" y="218424"/>
            <a:ext cx="1493649" cy="6230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itel 1"/>
          <p:cNvSpPr>
            <a:spLocks noGrp="1"/>
          </p:cNvSpPr>
          <p:nvPr>
            <p:ph type="title" hasCustomPrompt="1"/>
          </p:nvPr>
        </p:nvSpPr>
        <p:spPr>
          <a:xfrm>
            <a:off x="988229" y="4841876"/>
            <a:ext cx="10515600" cy="95885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Trade Gothic LT Std Cn" panose="020B0506040303020004"/>
              </a:defRPr>
            </a:lvl1pPr>
          </a:lstStyle>
          <a:p>
            <a:r>
              <a:rPr lang="de-DE" dirty="0"/>
              <a:t>KAPITELÜBERSCHRIFT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3245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chrif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AT" dirty="0"/>
              <a:t>Bild</a:t>
            </a:r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988229" y="4841876"/>
            <a:ext cx="10515600" cy="95885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  <a:latin typeface="Trade Gothic LT Std Cn" panose="020B0506040303020004"/>
              </a:defRPr>
            </a:lvl1pPr>
          </a:lstStyle>
          <a:p>
            <a:r>
              <a:rPr lang="de-DE" dirty="0"/>
              <a:t>KAPITELÜBERSCHRIFT</a:t>
            </a:r>
            <a:endParaRPr lang="de-AT" dirty="0"/>
          </a:p>
        </p:txBody>
      </p:sp>
      <p:pic>
        <p:nvPicPr>
          <p:cNvPr id="38" name="Grafik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950" y="218424"/>
            <a:ext cx="1493649" cy="6230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674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hmen u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52500" y="584201"/>
            <a:ext cx="10515600" cy="958850"/>
          </a:xfrm>
        </p:spPr>
        <p:txBody>
          <a:bodyPr/>
          <a:lstStyle>
            <a:lvl1pPr>
              <a:defRPr baseline="0">
                <a:solidFill>
                  <a:srgbClr val="840046"/>
                </a:solidFill>
                <a:latin typeface="Trade Gothic LT Std Cn" panose="020B0506040303020004"/>
              </a:defRPr>
            </a:lvl1pPr>
          </a:lstStyle>
          <a:p>
            <a:r>
              <a:rPr lang="de-DE" dirty="0"/>
              <a:t>Überschrift</a:t>
            </a:r>
            <a:endParaRPr lang="de-AT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990600" y="1762126"/>
            <a:ext cx="10477500" cy="609599"/>
          </a:xfrm>
        </p:spPr>
        <p:txBody>
          <a:bodyPr/>
          <a:lstStyle>
            <a:lvl1pPr marL="0" indent="0">
              <a:buNone/>
              <a:defRPr cap="all" baseline="0">
                <a:latin typeface="Trade Gothic LT Std Cn" panose="020B0506040303020004"/>
              </a:defRPr>
            </a:lvl1pPr>
            <a:lvl2pPr marL="809625" indent="-352425">
              <a:lnSpc>
                <a:spcPct val="150000"/>
              </a:lnSpc>
              <a:buFontTx/>
              <a:buBlip>
                <a:blip r:embed="rId2"/>
              </a:buBlip>
              <a:defRPr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2pPr>
            <a:lvl3pPr>
              <a:lnSpc>
                <a:spcPct val="150000"/>
              </a:lnSpc>
              <a:buClr>
                <a:srgbClr val="840046"/>
              </a:buClr>
              <a:defRPr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3pPr>
          </a:lstStyle>
          <a:p>
            <a:pPr lvl="0"/>
            <a:r>
              <a:rPr lang="de-DE" dirty="0"/>
              <a:t>ZWISCHENÜBERSCHRIFT</a:t>
            </a:r>
          </a:p>
          <a:p>
            <a:pPr lvl="0"/>
            <a:endParaRPr lang="de-DE" dirty="0"/>
          </a:p>
        </p:txBody>
      </p:sp>
      <p:grpSp>
        <p:nvGrpSpPr>
          <p:cNvPr id="9" name="Gruppieren 8"/>
          <p:cNvGrpSpPr/>
          <p:nvPr userDrawn="1"/>
        </p:nvGrpSpPr>
        <p:grpSpPr>
          <a:xfrm>
            <a:off x="165463" y="200297"/>
            <a:ext cx="11967840" cy="6631564"/>
            <a:chOff x="165463" y="200297"/>
            <a:chExt cx="11967840" cy="6631564"/>
          </a:xfrm>
        </p:grpSpPr>
        <p:sp>
          <p:nvSpPr>
            <p:cNvPr id="10" name="Rechteck 9"/>
            <p:cNvSpPr/>
            <p:nvPr/>
          </p:nvSpPr>
          <p:spPr>
            <a:xfrm>
              <a:off x="165463" y="200297"/>
              <a:ext cx="11823335" cy="6505303"/>
            </a:xfrm>
            <a:prstGeom prst="rect">
              <a:avLst/>
            </a:prstGeom>
            <a:noFill/>
            <a:ln>
              <a:solidFill>
                <a:srgbClr val="A03E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pic>
          <p:nvPicPr>
            <p:cNvPr id="11" name="Grafik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227" b="14286"/>
            <a:stretch/>
          </p:blipFill>
          <p:spPr>
            <a:xfrm>
              <a:off x="11518143" y="6162261"/>
              <a:ext cx="615160" cy="669600"/>
            </a:xfrm>
            <a:prstGeom prst="rect">
              <a:avLst/>
            </a:prstGeom>
          </p:spPr>
        </p:pic>
      </p:grpSp>
      <p:sp>
        <p:nvSpPr>
          <p:cNvPr id="4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2590800"/>
            <a:ext cx="10477500" cy="3762375"/>
          </a:xfrm>
        </p:spPr>
        <p:txBody>
          <a:bodyPr>
            <a:normAutofit/>
          </a:bodyPr>
          <a:lstStyle>
            <a:lvl1pPr marL="809625" indent="-36195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Tx/>
              <a:buBlip>
                <a:blip r:embed="rId2"/>
              </a:buBlip>
              <a:defRPr sz="2400" baseline="0"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1pPr>
            <a:lvl2pPr marL="1258888" indent="-269875">
              <a:lnSpc>
                <a:spcPct val="100000"/>
              </a:lnSpc>
              <a:spcAft>
                <a:spcPts val="300"/>
              </a:spcAft>
              <a:buClr>
                <a:srgbClr val="840046"/>
              </a:buClr>
              <a:defRPr sz="2200" baseline="0"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2pPr>
          </a:lstStyle>
          <a:p>
            <a:pPr lvl="0"/>
            <a:r>
              <a:rPr lang="de-DE" dirty="0"/>
              <a:t>Text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ich weiß nicht mehr was ich schreiben soll aber es muss über zwei Zeilen gehen</a:t>
            </a:r>
          </a:p>
          <a:p>
            <a:pPr lvl="0"/>
            <a:r>
              <a:rPr lang="de-DE" dirty="0"/>
              <a:t>Text muss jetzt wieder über zwei Zeilen gehen damit ich weiß ob das funktioniert hat</a:t>
            </a:r>
          </a:p>
          <a:p>
            <a:pPr lvl="0"/>
            <a:r>
              <a:rPr lang="de-DE" dirty="0"/>
              <a:t>Text </a:t>
            </a:r>
          </a:p>
          <a:p>
            <a:pPr lvl="1"/>
            <a:r>
              <a:rPr lang="de-DE" dirty="0"/>
              <a:t>Text</a:t>
            </a:r>
          </a:p>
          <a:p>
            <a:pPr lvl="1"/>
            <a:r>
              <a:rPr lang="de-DE" dirty="0"/>
              <a:t>Text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6487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543800" y="1"/>
            <a:ext cx="46482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cxnSp>
        <p:nvCxnSpPr>
          <p:cNvPr id="10" name="Gerader Verbinder 9"/>
          <p:cNvCxnSpPr/>
          <p:nvPr userDrawn="1"/>
        </p:nvCxnSpPr>
        <p:spPr>
          <a:xfrm flipV="1">
            <a:off x="277091" y="6613236"/>
            <a:ext cx="7075054" cy="9237"/>
          </a:xfrm>
          <a:prstGeom prst="line">
            <a:avLst/>
          </a:prstGeom>
          <a:ln>
            <a:solidFill>
              <a:srgbClr val="84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952500" y="584201"/>
            <a:ext cx="6105525" cy="958850"/>
          </a:xfrm>
        </p:spPr>
        <p:txBody>
          <a:bodyPr/>
          <a:lstStyle>
            <a:lvl1pPr>
              <a:defRPr baseline="0">
                <a:solidFill>
                  <a:srgbClr val="840046"/>
                </a:solidFill>
                <a:latin typeface="Trade Gothic LT Std Cn" panose="020B0506040303020004"/>
              </a:defRPr>
            </a:lvl1pPr>
          </a:lstStyle>
          <a:p>
            <a:r>
              <a:rPr lang="de-DE" dirty="0"/>
              <a:t>Überschrift</a:t>
            </a:r>
            <a:endParaRPr lang="de-AT" dirty="0"/>
          </a:p>
        </p:txBody>
      </p:sp>
      <p:sp>
        <p:nvSpPr>
          <p:cNvPr id="7" name="Inhaltsplatzhalter 7"/>
          <p:cNvSpPr>
            <a:spLocks noGrp="1"/>
          </p:cNvSpPr>
          <p:nvPr>
            <p:ph sz="quarter" idx="13" hasCustomPrompt="1"/>
          </p:nvPr>
        </p:nvSpPr>
        <p:spPr>
          <a:xfrm>
            <a:off x="990600" y="1762126"/>
            <a:ext cx="6067425" cy="742950"/>
          </a:xfrm>
        </p:spPr>
        <p:txBody>
          <a:bodyPr/>
          <a:lstStyle>
            <a:lvl1pPr marL="0" indent="0">
              <a:buNone/>
              <a:defRPr cap="all" baseline="0">
                <a:latin typeface="Trade Gothic LT Std Cn" panose="020B0506040303020004"/>
              </a:defRPr>
            </a:lvl1pPr>
            <a:lvl2pPr marL="809625" indent="-352425">
              <a:lnSpc>
                <a:spcPct val="150000"/>
              </a:lnSpc>
              <a:buFontTx/>
              <a:buBlip>
                <a:blip r:embed="rId2"/>
              </a:buBlip>
              <a:defRPr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2pPr>
            <a:lvl3pPr>
              <a:lnSpc>
                <a:spcPct val="150000"/>
              </a:lnSpc>
              <a:buClr>
                <a:srgbClr val="840046"/>
              </a:buClr>
              <a:defRPr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3pPr>
          </a:lstStyle>
          <a:p>
            <a:pPr lvl="0"/>
            <a:r>
              <a:rPr lang="de-DE" dirty="0"/>
              <a:t>ZWISCHENÜBERSCHRIFT</a:t>
            </a:r>
          </a:p>
          <a:p>
            <a:pPr lvl="0"/>
            <a:endParaRPr lang="de-DE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2590800"/>
            <a:ext cx="6067425" cy="3454725"/>
          </a:xfrm>
        </p:spPr>
        <p:txBody>
          <a:bodyPr>
            <a:normAutofit/>
          </a:bodyPr>
          <a:lstStyle>
            <a:lvl1pPr marL="809625" indent="-36195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Tx/>
              <a:buBlip>
                <a:blip r:embed="rId2"/>
              </a:buBlip>
              <a:defRPr sz="2400" baseline="0"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1pPr>
            <a:lvl2pPr marL="1258888" indent="-270000">
              <a:lnSpc>
                <a:spcPct val="100000"/>
              </a:lnSpc>
              <a:buClr>
                <a:srgbClr val="840046"/>
              </a:buClr>
              <a:tabLst/>
              <a:defRPr sz="2200">
                <a:latin typeface="Leelawadee UI Semilight" panose="020B0402040204020203" pitchFamily="34" charset="-34"/>
                <a:cs typeface="Leelawadee UI Semilight" panose="020B0402040204020203" pitchFamily="34" charset="-34"/>
              </a:defRPr>
            </a:lvl2pPr>
          </a:lstStyle>
          <a:p>
            <a:pPr lvl="0"/>
            <a:r>
              <a:rPr lang="de-DE" dirty="0"/>
              <a:t>Text hier sollte auch über zwei Zeilen gehen </a:t>
            </a:r>
          </a:p>
          <a:p>
            <a:pPr lvl="0"/>
            <a:r>
              <a:rPr lang="de-DE" dirty="0"/>
              <a:t>Text geht auch hier sicher mal über zwei Zeilen</a:t>
            </a:r>
          </a:p>
          <a:p>
            <a:pPr lvl="1"/>
            <a:r>
              <a:rPr lang="de-DE" dirty="0"/>
              <a:t>Text geht über zwei Zeilen, deshalb muss ich </a:t>
            </a:r>
          </a:p>
          <a:p>
            <a:pPr lvl="1"/>
            <a:r>
              <a:rPr lang="de-DE" dirty="0"/>
              <a:t>Text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5768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/>
          <p:cNvGrpSpPr/>
          <p:nvPr userDrawn="1"/>
        </p:nvGrpSpPr>
        <p:grpSpPr>
          <a:xfrm>
            <a:off x="10124544" y="549262"/>
            <a:ext cx="627380" cy="5786884"/>
            <a:chOff x="10124544" y="549262"/>
            <a:chExt cx="627380" cy="5786884"/>
          </a:xfrm>
        </p:grpSpPr>
        <p:cxnSp>
          <p:nvCxnSpPr>
            <p:cNvPr id="8" name="Gerader Verbinder 7"/>
            <p:cNvCxnSpPr/>
            <p:nvPr/>
          </p:nvCxnSpPr>
          <p:spPr>
            <a:xfrm flipV="1">
              <a:off x="10406962" y="549262"/>
              <a:ext cx="13854" cy="5001187"/>
            </a:xfrm>
            <a:prstGeom prst="line">
              <a:avLst/>
            </a:prstGeom>
            <a:ln w="12700">
              <a:solidFill>
                <a:srgbClr val="8400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Grafik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368" b="11820"/>
            <a:stretch/>
          </p:blipFill>
          <p:spPr>
            <a:xfrm>
              <a:off x="10124544" y="5666546"/>
              <a:ext cx="627380" cy="669600"/>
            </a:xfrm>
            <a:prstGeom prst="rect">
              <a:avLst/>
            </a:prstGeom>
          </p:spPr>
        </p:pic>
      </p:grpSp>
      <p:sp>
        <p:nvSpPr>
          <p:cNvPr id="11" name="Bildplatzhalter 10"/>
          <p:cNvSpPr>
            <a:spLocks noGrp="1"/>
          </p:cNvSpPr>
          <p:nvPr>
            <p:ph type="pic" sz="quarter" idx="10"/>
          </p:nvPr>
        </p:nvSpPr>
        <p:spPr>
          <a:xfrm>
            <a:off x="1069975" y="549275"/>
            <a:ext cx="8622665" cy="578687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AT" dirty="0"/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58998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dog-walk-38-Kopie.jpg">
            <a:extLst>
              <a:ext uri="{FF2B5EF4-FFF2-40B4-BE49-F238E27FC236}">
                <a16:creationId xmlns:a16="http://schemas.microsoft.com/office/drawing/2014/main" id="{FAA05866-3107-734F-9ACA-CBA13B7D130A}"/>
              </a:ext>
            </a:extLst>
          </p:cNvPr>
          <p:cNvPicPr/>
          <p:nvPr userDrawn="1"/>
        </p:nvPicPr>
        <p:blipFill rotWithShape="1">
          <a:blip r:embed="rId2"/>
          <a:srcRect l="21101" t="11305"/>
          <a:stretch/>
        </p:blipFill>
        <p:spPr>
          <a:xfrm>
            <a:off x="-19395" y="0"/>
            <a:ext cx="9143999" cy="685799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feld 7"/>
          <p:cNvSpPr txBox="1"/>
          <p:nvPr userDrawn="1"/>
        </p:nvSpPr>
        <p:spPr>
          <a:xfrm>
            <a:off x="9600757" y="382764"/>
            <a:ext cx="241359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  <a:t>TIER</a:t>
            </a:r>
            <a:b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</a:br>
            <a: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  <a:t>SCHUTZ</a:t>
            </a:r>
            <a:b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</a:br>
            <a: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  <a:t>OMBUDS</a:t>
            </a:r>
            <a:b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</a:br>
            <a: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  <a:t>STELLE</a:t>
            </a:r>
            <a:b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</a:br>
            <a:r>
              <a:rPr lang="de-AT" sz="4400" dirty="0">
                <a:solidFill>
                  <a:srgbClr val="840046"/>
                </a:solidFill>
                <a:latin typeface="Trade Gothic LT Std Cn" panose="020B0506040303020004" pitchFamily="34" charset="0"/>
              </a:rPr>
              <a:t>WIEN</a:t>
            </a:r>
          </a:p>
        </p:txBody>
      </p:sp>
      <p:cxnSp>
        <p:nvCxnSpPr>
          <p:cNvPr id="9" name="Gerader Verbinder 8"/>
          <p:cNvCxnSpPr/>
          <p:nvPr userDrawn="1"/>
        </p:nvCxnSpPr>
        <p:spPr>
          <a:xfrm>
            <a:off x="9675185" y="3860639"/>
            <a:ext cx="1648046" cy="0"/>
          </a:xfrm>
          <a:prstGeom prst="line">
            <a:avLst/>
          </a:prstGeom>
          <a:ln w="57150">
            <a:solidFill>
              <a:srgbClr val="84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99" y="4040202"/>
            <a:ext cx="719329" cy="719329"/>
          </a:xfrm>
          <a:prstGeom prst="rect">
            <a:avLst/>
          </a:prstGeom>
        </p:spPr>
      </p:pic>
      <p:grpSp>
        <p:nvGrpSpPr>
          <p:cNvPr id="11" name="Gruppieren 10"/>
          <p:cNvGrpSpPr/>
          <p:nvPr userDrawn="1"/>
        </p:nvGrpSpPr>
        <p:grpSpPr>
          <a:xfrm>
            <a:off x="9676817" y="4963535"/>
            <a:ext cx="2494821" cy="1384995"/>
            <a:chOff x="9676817" y="4963535"/>
            <a:chExt cx="2494821" cy="1384995"/>
          </a:xfrm>
        </p:grpSpPr>
        <p:sp>
          <p:nvSpPr>
            <p:cNvPr id="12" name="Textfeld 11"/>
            <p:cNvSpPr txBox="1"/>
            <p:nvPr/>
          </p:nvSpPr>
          <p:spPr>
            <a:xfrm>
              <a:off x="9832475" y="4963535"/>
              <a:ext cx="233916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ade Gothic LT Std Cn" panose="020B0506040303020004" pitchFamily="34" charset="0"/>
                </a:rPr>
                <a:t>tieranwalt.at</a:t>
              </a:r>
            </a:p>
            <a:p>
              <a:r>
                <a:rPr lang="de-AT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ade Gothic LT Std Cn" panose="020B0506040303020004" pitchFamily="34" charset="0"/>
                </a:rPr>
                <a:t>facebook.com/tieranwalt.at</a:t>
              </a:r>
            </a:p>
            <a:p>
              <a:r>
                <a:rPr lang="de-AT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ade Gothic LT Std Cn" panose="020B0506040303020004" pitchFamily="34" charset="0"/>
                </a:rPr>
                <a:t>instagram.com/</a:t>
              </a:r>
              <a:r>
                <a:rPr lang="de-AT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rade Gothic LT Std Cn" panose="020B0506040303020004" pitchFamily="34" charset="0"/>
                </a:rPr>
                <a:t>tieranwalt_wien</a:t>
              </a:r>
              <a:endParaRPr lang="de-AT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ade Gothic LT Std Cn" panose="020B0506040303020004" pitchFamily="34" charset="0"/>
              </a:endParaRPr>
            </a:p>
            <a:p>
              <a:endParaRPr lang="de-AT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ade Gothic LT Std Cn" panose="020B0506040303020004" pitchFamily="34" charset="0"/>
              </a:endParaRPr>
            </a:p>
            <a:p>
              <a:r>
                <a:rPr lang="de-AT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ade Gothic LT Std Cn" panose="020B0506040303020004" pitchFamily="34" charset="0"/>
                </a:rPr>
                <a:t>+43 - 1 - 318 00 76 75079</a:t>
              </a:r>
            </a:p>
            <a:p>
              <a:r>
                <a:rPr lang="de-AT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ade Gothic LT Std Cn" panose="020B0506040303020004" pitchFamily="34" charset="0"/>
                </a:rPr>
                <a:t>post@tow-wien.at </a:t>
              </a:r>
            </a:p>
          </p:txBody>
        </p:sp>
        <p:pic>
          <p:nvPicPr>
            <p:cNvPr id="13" name="Grafik 12" descr="Download Facebook Png Pic HQ PNG Image | FreePNGIm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5817" y="5236278"/>
              <a:ext cx="198000" cy="198000"/>
            </a:xfrm>
            <a:prstGeom prst="rect">
              <a:avLst/>
            </a:prstGeom>
          </p:spPr>
        </p:pic>
        <p:pic>
          <p:nvPicPr>
            <p:cNvPr id="14" name="Grafik 13" descr="Instagram – Wikipedi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5361" y="5474877"/>
              <a:ext cx="180000" cy="180000"/>
            </a:xfrm>
            <a:prstGeom prst="rect">
              <a:avLst/>
            </a:prstGeom>
          </p:spPr>
        </p:pic>
        <p:pic>
          <p:nvPicPr>
            <p:cNvPr id="15" name="Grafik 14" descr="File:Ic phone 48px.svg - Wikimedia Commons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5361" y="5893970"/>
              <a:ext cx="180000" cy="180000"/>
            </a:xfrm>
            <a:prstGeom prst="rect">
              <a:avLst/>
            </a:prstGeom>
          </p:spPr>
        </p:pic>
        <p:pic>
          <p:nvPicPr>
            <p:cNvPr id="16" name="Grafik 15" descr="Archivo:At sign.svg - Wikipedia, la enciclopedia libre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1765" y="6096110"/>
              <a:ext cx="198000" cy="198000"/>
            </a:xfrm>
            <a:prstGeom prst="rect">
              <a:avLst/>
            </a:prstGeom>
          </p:spPr>
        </p:pic>
        <p:pic>
          <p:nvPicPr>
            <p:cNvPr id="17" name="Grafik 16" descr="Download Website Web Symmetry Wide Symbol Area World HQ ...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6817" y="5013054"/>
              <a:ext cx="216000" cy="2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719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795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CC7F4-C63E-4144-9602-90537F57EDED}" type="datetimeFigureOut">
              <a:rPr lang="de-AT" smtClean="0"/>
              <a:t>10.05.2023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31099-589E-4808-880F-00EDC7B8AFF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8704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5329D-1C23-4727-A5D7-D10119A10088}" type="datetimeFigureOut">
              <a:rPr lang="de-AT" smtClean="0"/>
              <a:t>10.05.2023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E9E67-BF59-4EB7-9D5F-6F388E1DB05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326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2" r:id="rId3"/>
    <p:sldLayoutId id="2147483716" r:id="rId4"/>
    <p:sldLayoutId id="2147483711" r:id="rId5"/>
    <p:sldLayoutId id="2147483717" r:id="rId6"/>
    <p:sldLayoutId id="2147483713" r:id="rId7"/>
    <p:sldLayoutId id="2147483714" r:id="rId8"/>
    <p:sldLayoutId id="214748371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391533" y="4959723"/>
            <a:ext cx="8229600" cy="1483407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de-DE" dirty="0">
                <a:solidFill>
                  <a:schemeClr val="bg1"/>
                </a:solidFill>
                <a:latin typeface="Trade Gothic LT Std Cn" panose="020B0506040303020004" pitchFamily="34" charset="0"/>
              </a:rPr>
              <a:t>ÜBERLEGUNGEN</a:t>
            </a:r>
          </a:p>
          <a:p>
            <a:pPr>
              <a:lnSpc>
                <a:spcPct val="110000"/>
              </a:lnSpc>
              <a:defRPr/>
            </a:pPr>
            <a:r>
              <a:rPr lang="de-DE" dirty="0">
                <a:solidFill>
                  <a:schemeClr val="bg1"/>
                </a:solidFill>
                <a:latin typeface="Trade Gothic LT Std Cn" panose="020B0506040303020004" pitchFamily="34" charset="0"/>
              </a:rPr>
              <a:t>VOR DER ANSCHAFFUNG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1859" y="-1350335"/>
            <a:ext cx="14258261" cy="9505507"/>
          </a:xfrm>
          <a:prstGeom prst="rect">
            <a:avLst/>
          </a:prstGeom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4590483" y="3988526"/>
            <a:ext cx="8229600" cy="1618581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de-DE" sz="4800" dirty="0">
                <a:solidFill>
                  <a:schemeClr val="bg1"/>
                </a:solidFill>
                <a:latin typeface="Trade Gothic LT Std Cn" panose="020B0506040303020004" pitchFamily="34" charset="0"/>
              </a:rPr>
              <a:t>DER NÖ. SACHKUNDEKURS</a:t>
            </a:r>
          </a:p>
          <a:p>
            <a:pPr>
              <a:lnSpc>
                <a:spcPct val="110000"/>
              </a:lnSpc>
              <a:defRPr/>
            </a:pPr>
            <a:r>
              <a:rPr lang="de-DE" sz="4800" dirty="0">
                <a:solidFill>
                  <a:schemeClr val="bg1"/>
                </a:solidFill>
                <a:latin typeface="Trade Gothic LT Std Cn" panose="020B0506040303020004" pitchFamily="34" charset="0"/>
              </a:rPr>
              <a:t>FÜR HUNDEHALTER*INNEN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9771205" y="6530111"/>
            <a:ext cx="2022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chemeClr val="bg1"/>
                </a:solidFill>
                <a:latin typeface="Trade Gothic LT Std Cn" panose="020B0506040303020004" pitchFamily="34" charset="0"/>
              </a:rPr>
              <a:t>Stand Mai 2023</a:t>
            </a:r>
          </a:p>
          <a:p>
            <a:pPr algn="r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5326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Hundezone / Hundeauslaufplatz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Hundezonen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b="1" i="0" u="none" strike="noStrike" baseline="0" dirty="0">
                <a:solidFill>
                  <a:srgbClr val="000000"/>
                </a:solidFill>
              </a:rPr>
              <a:t>Verordnung der/des Bürgermeister/in können 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Grundflächen von der  </a:t>
            </a:r>
            <a:r>
              <a:rPr lang="de-DE" b="0" i="0" u="none" strike="noStrike" baseline="0" dirty="0" err="1">
                <a:solidFill>
                  <a:srgbClr val="000000"/>
                </a:solidFill>
              </a:rPr>
              <a:t>Maulkorb-und</a:t>
            </a:r>
            <a:r>
              <a:rPr lang="de-DE" b="0" i="0" u="none" strike="noStrike" baseline="0" dirty="0">
                <a:solidFill>
                  <a:srgbClr val="000000"/>
                </a:solidFill>
              </a:rPr>
              <a:t>/oder Leinenpflicht ausgenommen werden.</a:t>
            </a:r>
            <a:endParaRPr lang="de-AT" dirty="0"/>
          </a:p>
          <a:p>
            <a:r>
              <a:rPr lang="de-AT" dirty="0"/>
              <a:t>Hunde ohne Leine und Maulkorb erlaubt</a:t>
            </a:r>
            <a:br>
              <a:rPr lang="de-AT" dirty="0"/>
            </a:br>
            <a:r>
              <a:rPr lang="de-AT" dirty="0"/>
              <a:t>(</a:t>
            </a:r>
            <a:r>
              <a:rPr lang="de-AT" u="sng" dirty="0"/>
              <a:t>Ausnahme:</a:t>
            </a:r>
            <a:r>
              <a:rPr lang="de-AT" dirty="0"/>
              <a:t> Listenhunde nur in komplett umzäunten Hundezonen ohne Maulkorb und Leine)</a:t>
            </a:r>
          </a:p>
          <a:p>
            <a:r>
              <a:rPr lang="de-AT" dirty="0"/>
              <a:t>Grundregeln:</a:t>
            </a:r>
          </a:p>
          <a:p>
            <a:pPr lvl="1"/>
            <a:r>
              <a:rPr lang="de-AT" dirty="0"/>
              <a:t>Hundekot muss eingesammelt und entsorgt werden</a:t>
            </a:r>
          </a:p>
          <a:p>
            <a:pPr lvl="1"/>
            <a:r>
              <a:rPr lang="de-AT" dirty="0"/>
              <a:t>Menschen und andere Tiere dürfen nicht gefährdet oder unzumutbar belästigt werden</a:t>
            </a:r>
          </a:p>
          <a:p>
            <a:pPr lvl="1"/>
            <a:r>
              <a:rPr lang="de-AT" dirty="0"/>
              <a:t>Fremde Sachen dürfen nicht beschädigt werden</a:t>
            </a:r>
          </a:p>
        </p:txBody>
      </p:sp>
      <p:pic>
        <p:nvPicPr>
          <p:cNvPr id="5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877" y="480417"/>
            <a:ext cx="2469479" cy="189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3741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Chronischer Stress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WENN STRESS NICHT ABGEBAUT WERDEN KANN, DROHEN: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Schwächung der Abwehrkräfte</a:t>
            </a:r>
          </a:p>
          <a:p>
            <a:r>
              <a:rPr lang="de-AT" dirty="0"/>
              <a:t>Anfälligkeit für Allergien und Infektionen</a:t>
            </a:r>
          </a:p>
          <a:p>
            <a:r>
              <a:rPr lang="de-AT" dirty="0"/>
              <a:t>Durchfall und Magen-Darm-Erkrankungen</a:t>
            </a:r>
          </a:p>
          <a:p>
            <a:r>
              <a:rPr lang="de-AT" dirty="0"/>
              <a:t>Stark reaktives Verhalten und in weiterer Folge Angst und Aggression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171980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Stressfaktoren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ALL DAS STRESST DEN HUND: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 numCol="2">
            <a:normAutofit fontScale="77500" lnSpcReduction="20000"/>
          </a:bodyPr>
          <a:lstStyle/>
          <a:p>
            <a:r>
              <a:rPr lang="de-AT" dirty="0"/>
              <a:t>Physische Probleme (Krankheit / Schmerzen)</a:t>
            </a:r>
          </a:p>
          <a:p>
            <a:r>
              <a:rPr lang="de-AT" dirty="0"/>
              <a:t>Zu wenig Ruhe / Schlaf</a:t>
            </a:r>
          </a:p>
          <a:p>
            <a:r>
              <a:rPr lang="de-AT" dirty="0"/>
              <a:t>Nicht geübtes Alleinbleiben</a:t>
            </a:r>
          </a:p>
          <a:p>
            <a:r>
              <a:rPr lang="de-AT" dirty="0"/>
              <a:t>Ignorieren von Beschwichtigungssignalen</a:t>
            </a:r>
          </a:p>
          <a:p>
            <a:r>
              <a:rPr lang="de-AT" dirty="0"/>
              <a:t>Zu viele fremde Hunde auf engem Raum (Hundezone) </a:t>
            </a:r>
          </a:p>
          <a:p>
            <a:r>
              <a:rPr lang="de-AT" dirty="0"/>
              <a:t>Wetter (extreme Hitze / Kälte)</a:t>
            </a:r>
          </a:p>
          <a:p>
            <a:r>
              <a:rPr lang="de-AT" dirty="0"/>
              <a:t>Trubel, Hektik, Lärm, Verkehr</a:t>
            </a:r>
          </a:p>
          <a:p>
            <a:r>
              <a:rPr lang="de-AT" dirty="0"/>
              <a:t>Ungewohnte, nicht geübte Situationen (Tierarzt, Hundefrisör)</a:t>
            </a:r>
          </a:p>
          <a:p>
            <a:r>
              <a:rPr lang="de-AT" dirty="0"/>
              <a:t>Häufige Ortswechsel (Reise, Umzug)</a:t>
            </a:r>
          </a:p>
          <a:p>
            <a:r>
              <a:rPr lang="de-AT" dirty="0"/>
              <a:t>Zu wildes Spiel (Mensch / Hund, Hund / Hund)</a:t>
            </a:r>
          </a:p>
          <a:p>
            <a:r>
              <a:rPr lang="de-AT" dirty="0"/>
              <a:t>Überbeanspruchung durch Renn- und Hetzspiele („Balli werfen“)</a:t>
            </a:r>
          </a:p>
        </p:txBody>
      </p:sp>
    </p:spTree>
    <p:extLst>
      <p:ext uri="{BB962C8B-B14F-4D97-AF65-F5344CB8AC3E}">
        <p14:creationId xmlns:p14="http://schemas.microsoft.com/office/powerpoint/2010/main" val="125103704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Stressreduktion generell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DIESE DINGE HELFEN IM ALLTAG: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Individualdistanz und Beschwichtigungssignale des Hundes respektieren</a:t>
            </a:r>
          </a:p>
          <a:p>
            <a:r>
              <a:rPr lang="de-AT" dirty="0"/>
              <a:t>Ruhe und Rückzug zulassen – ruhenden / schlafenden Hund nicht stören</a:t>
            </a:r>
          </a:p>
          <a:p>
            <a:r>
              <a:rPr lang="de-AT" dirty="0"/>
              <a:t>Routine</a:t>
            </a:r>
          </a:p>
          <a:p>
            <a:pPr lvl="1"/>
            <a:r>
              <a:rPr lang="de-AT" dirty="0"/>
              <a:t>Immer gleiche, gut bekannte Wege gehen</a:t>
            </a:r>
          </a:p>
          <a:p>
            <a:pPr lvl="1"/>
            <a:r>
              <a:rPr lang="de-AT" dirty="0"/>
              <a:t>Rituale bei Fütterung, am Spaziergang und bei gemeinsamer Beschäftigung</a:t>
            </a:r>
          </a:p>
          <a:p>
            <a:r>
              <a:rPr lang="de-AT" dirty="0"/>
              <a:t>Kauen und Schlecken beruhigt (Kauartikel, Futterspielzeuge)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26026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Stressreduktion unterwegs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SO KANN MAN DRAUSSEN STRESS REDUZIEREN: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Gemeinsame, ruhige Erkundungstouren</a:t>
            </a:r>
          </a:p>
          <a:p>
            <a:pPr lvl="1"/>
            <a:r>
              <a:rPr lang="de-AT" dirty="0"/>
              <a:t>In verkehrsbefreiten Gegenden</a:t>
            </a:r>
          </a:p>
          <a:p>
            <a:pPr lvl="1"/>
            <a:r>
              <a:rPr lang="de-AT" dirty="0"/>
              <a:t>Orte finden, an denen sich der Hund entspannt frei bewegen kann</a:t>
            </a:r>
          </a:p>
          <a:p>
            <a:r>
              <a:rPr lang="de-AT" dirty="0"/>
              <a:t>Öfter ganz kurz Gassi gehen: Gestresste Hunde müssen sich oft häufiger lösen!</a:t>
            </a:r>
          </a:p>
          <a:p>
            <a:r>
              <a:rPr lang="de-AT" dirty="0"/>
              <a:t>Strategien für neue Situationen trainieren</a:t>
            </a:r>
          </a:p>
          <a:p>
            <a:pPr lvl="1"/>
            <a:r>
              <a:rPr lang="de-AT" dirty="0"/>
              <a:t>Ruhedecke</a:t>
            </a:r>
          </a:p>
          <a:p>
            <a:pPr lvl="1"/>
            <a:r>
              <a:rPr lang="de-AT" dirty="0"/>
              <a:t>Entspannungssignal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555157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" t="11815" r="-77" b="3776"/>
          <a:stretch/>
        </p:blipFill>
        <p:spPr>
          <a:xfrm>
            <a:off x="-9331" y="-9331"/>
            <a:ext cx="12192000" cy="6858000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Die richtige </a:t>
            </a:r>
            <a:r>
              <a:rPr lang="de-AT" dirty="0" err="1"/>
              <a:t>beschäftigung</a:t>
            </a:r>
            <a:r>
              <a:rPr lang="de-AT" dirty="0"/>
              <a:t> mit dem </a:t>
            </a:r>
            <a:r>
              <a:rPr lang="de-AT" dirty="0" err="1"/>
              <a:t>hund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191606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Bewegungsbedürfnis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HUNDE SIND LAUFTIERE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Gesunder, erwachsener Hund mind. 3x täglich ins Freie</a:t>
            </a:r>
          </a:p>
          <a:p>
            <a:pPr lvl="1"/>
            <a:r>
              <a:rPr lang="de-AT" dirty="0"/>
              <a:t>Welpen häufiger (müssen sich öfter lösen, Stubenreinheit)</a:t>
            </a:r>
          </a:p>
          <a:p>
            <a:r>
              <a:rPr lang="de-AT" dirty="0"/>
              <a:t>Garten und Häuserblock-Runde ersetzen nicht den Spaziergang</a:t>
            </a:r>
          </a:p>
          <a:p>
            <a:pPr lvl="1"/>
            <a:r>
              <a:rPr lang="de-AT" dirty="0"/>
              <a:t>Mindestens ein längerer Spaziergang täglich</a:t>
            </a:r>
          </a:p>
          <a:p>
            <a:pPr lvl="1"/>
            <a:r>
              <a:rPr lang="de-AT" dirty="0"/>
              <a:t>Hund muss sein Erkundungsverhalten und Bewegungsbedürfnis ausleben können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01515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Gerüche / chemische Signale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IMMER DER NASE NACH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Geruchssinn = wichtigster Sinn des Hundes</a:t>
            </a:r>
          </a:p>
          <a:p>
            <a:r>
              <a:rPr lang="de-AT" dirty="0"/>
              <a:t>10 % des Gehirns für Verarbeitung von Gerüchen zuständig</a:t>
            </a:r>
          </a:p>
          <a:p>
            <a:r>
              <a:rPr lang="de-AT" dirty="0"/>
              <a:t>Kommunikation / Information</a:t>
            </a:r>
          </a:p>
          <a:p>
            <a:r>
              <a:rPr lang="de-AT" dirty="0"/>
              <a:t>Artgerechte Beschäftigung: Suchspiele, Nasenarbeit</a:t>
            </a:r>
          </a:p>
        </p:txBody>
      </p:sp>
      <p:pic>
        <p:nvPicPr>
          <p:cNvPr id="7" name="Bild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" b="104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857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Gerüche / chemische Signale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MARKIEREN MIT URIN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Visitenkarte: Information an andere Hunde über Alter, Geschlecht, etc.</a:t>
            </a:r>
          </a:p>
          <a:p>
            <a:r>
              <a:rPr lang="de-AT" dirty="0"/>
              <a:t>Markieren neben Urin anderer Hunde als Zugehörigkeitsmerkmal</a:t>
            </a:r>
          </a:p>
          <a:p>
            <a:r>
              <a:rPr lang="de-AT" dirty="0"/>
              <a:t>Markieren von Rüden über Hündinnen-Geruch, um diesen vor anderen Rüden zu verdecken</a:t>
            </a:r>
          </a:p>
        </p:txBody>
      </p:sp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6" r="13970"/>
          <a:stretch/>
        </p:blipFill>
        <p:spPr/>
      </p:pic>
    </p:spTree>
    <p:extLst>
      <p:ext uri="{BB962C8B-B14F-4D97-AF65-F5344CB8AC3E}">
        <p14:creationId xmlns:p14="http://schemas.microsoft.com/office/powerpoint/2010/main" val="175271914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Am gemeinsamen Spaziergang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LASSEN SIE SICH UND IHREM HUND ZEIT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Der Hund möchte am Spaziergang</a:t>
            </a:r>
          </a:p>
          <a:p>
            <a:pPr lvl="1"/>
            <a:r>
              <a:rPr lang="de-AT" dirty="0"/>
              <a:t>Gerüche aufnehmen</a:t>
            </a:r>
          </a:p>
          <a:p>
            <a:pPr lvl="1"/>
            <a:r>
              <a:rPr lang="de-AT" dirty="0"/>
              <a:t>Ausgiebig schnuppern</a:t>
            </a:r>
          </a:p>
          <a:p>
            <a:pPr lvl="1"/>
            <a:r>
              <a:rPr lang="de-AT" dirty="0"/>
              <a:t>Neues erkunden</a:t>
            </a:r>
          </a:p>
          <a:p>
            <a:r>
              <a:rPr lang="de-AT" dirty="0"/>
              <a:t>Gemeinsame Beschäftigung (ausgedehnte Spaziergänge im Grünen, Nasenarbeit) stärken das Vertrauen und die Bindung zwischen Hund und Mensch</a:t>
            </a:r>
          </a:p>
        </p:txBody>
      </p:sp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8" r="273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4553794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Beschäftigung mit dem Hund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DER KREATIVITÄT SIND KEINE GRENZEN GESETZT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AT" dirty="0"/>
              <a:t>Beschäftigung zum Mitdenken</a:t>
            </a:r>
          </a:p>
          <a:p>
            <a:pPr lvl="1"/>
            <a:r>
              <a:rPr lang="de-AT" dirty="0"/>
              <a:t>Selbst gebastelte Spiele (gefüllte Eierkartons, Klopapierrollen)</a:t>
            </a:r>
          </a:p>
          <a:p>
            <a:pPr lvl="1"/>
            <a:r>
              <a:rPr lang="de-AT" dirty="0"/>
              <a:t>Gefüllte Kongs bzw. andere Kauspielzeuge</a:t>
            </a:r>
          </a:p>
          <a:p>
            <a:pPr lvl="1"/>
            <a:r>
              <a:rPr lang="de-AT" dirty="0"/>
              <a:t>Holzspielzeuge, Schnüffelteppiche mit unterschiedlichen Möglichkeiten, an Leckerlis zu kommen</a:t>
            </a:r>
          </a:p>
          <a:p>
            <a:pPr lvl="1"/>
            <a:endParaRPr lang="de-AT" dirty="0"/>
          </a:p>
          <a:p>
            <a:r>
              <a:rPr lang="de-AT" dirty="0"/>
              <a:t>Bodenarbeit</a:t>
            </a:r>
          </a:p>
          <a:p>
            <a:pPr lvl="1"/>
            <a:r>
              <a:rPr lang="de-AT" dirty="0"/>
              <a:t>Hund erarbeitet sich den Weg selbst und wird vom Menschen unterstützt / begleitet</a:t>
            </a:r>
          </a:p>
          <a:p>
            <a:pPr lvl="1"/>
            <a:r>
              <a:rPr lang="de-AT" dirty="0"/>
              <a:t>Gut zum Aufbau von Selbstvertrauen</a:t>
            </a:r>
          </a:p>
          <a:p>
            <a:pPr lvl="1"/>
            <a:r>
              <a:rPr lang="de-AT" dirty="0"/>
              <a:t>Sehr gut geeignet für </a:t>
            </a:r>
            <a:r>
              <a:rPr lang="de-AT" dirty="0" err="1"/>
              <a:t>Hibbelhunde</a:t>
            </a:r>
            <a:r>
              <a:rPr lang="de-AT" dirty="0"/>
              <a:t> (Stressabbau, Körperwahrnehmung)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1795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DF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1" y="195943"/>
            <a:ext cx="11821886" cy="1548882"/>
          </a:xfrm>
          <a:solidFill>
            <a:srgbClr val="840046"/>
          </a:solidFill>
        </p:spPr>
        <p:txBody>
          <a:bodyPr/>
          <a:lstStyle/>
          <a:p>
            <a:r>
              <a:rPr lang="de-AT" dirty="0">
                <a:solidFill>
                  <a:schemeClr val="bg1"/>
                </a:solidFill>
              </a:rPr>
              <a:t>Verhalten in der Hundezone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" y="1744825"/>
            <a:ext cx="3816220" cy="158313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87" y="1764163"/>
            <a:ext cx="4086819" cy="158364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2" b="1"/>
          <a:stretch/>
        </p:blipFill>
        <p:spPr>
          <a:xfrm>
            <a:off x="2920482" y="3179076"/>
            <a:ext cx="3816220" cy="152544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" r="-1"/>
          <a:stretch/>
        </p:blipFill>
        <p:spPr>
          <a:xfrm>
            <a:off x="900405" y="4942159"/>
            <a:ext cx="3928187" cy="155688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" t="1185" r="3599" b="-1185"/>
          <a:stretch/>
        </p:blipFill>
        <p:spPr>
          <a:xfrm>
            <a:off x="6357357" y="4951490"/>
            <a:ext cx="3756487" cy="15747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6288" y="6102000"/>
            <a:ext cx="677075" cy="756000"/>
          </a:xfrm>
          <a:prstGeom prst="rect">
            <a:avLst/>
          </a:prstGeom>
          <a:solidFill>
            <a:srgbClr val="F1DFD1"/>
          </a:solidFill>
        </p:spPr>
      </p:pic>
    </p:spTree>
    <p:extLst>
      <p:ext uri="{BB962C8B-B14F-4D97-AF65-F5344CB8AC3E}">
        <p14:creationId xmlns:p14="http://schemas.microsoft.com/office/powerpoint/2010/main" val="13450945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Beschäftigung mit dem Hund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NOCH MEHR LECKERLIES GIBT ES HIER: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Nasenarbeit</a:t>
            </a:r>
          </a:p>
          <a:p>
            <a:pPr lvl="1"/>
            <a:r>
              <a:rPr lang="de-AT" dirty="0"/>
              <a:t>Leckerlis suchen lassen (am Boden ausstreuen, in Baumrinde stopfen, auf Strauch-Ästchen stecken)</a:t>
            </a:r>
          </a:p>
          <a:p>
            <a:pPr lvl="1"/>
            <a:r>
              <a:rPr lang="de-AT" dirty="0"/>
              <a:t>Fortgeschrittene Übungen: Futter-Dummy suchen, </a:t>
            </a:r>
            <a:r>
              <a:rPr lang="de-AT" dirty="0" err="1"/>
              <a:t>Verlorensuche</a:t>
            </a:r>
            <a:r>
              <a:rPr lang="de-AT" dirty="0"/>
              <a:t>, etc.</a:t>
            </a:r>
          </a:p>
          <a:p>
            <a:pPr lvl="1"/>
            <a:endParaRPr lang="de-AT" dirty="0"/>
          </a:p>
          <a:p>
            <a:r>
              <a:rPr lang="de-AT" dirty="0"/>
              <a:t>Grundgehorsam &amp; Tricktraining</a:t>
            </a:r>
          </a:p>
          <a:p>
            <a:pPr lvl="1"/>
            <a:r>
              <a:rPr lang="de-AT" dirty="0"/>
              <a:t>Auch Training für gängige Alltagssignale kann Spaß machen</a:t>
            </a:r>
          </a:p>
          <a:p>
            <a:pPr lvl="1"/>
            <a:r>
              <a:rPr lang="de-AT" dirty="0"/>
              <a:t>Neue Aufgaben mittels </a:t>
            </a:r>
            <a:r>
              <a:rPr lang="de-AT" dirty="0" err="1"/>
              <a:t>Clicker</a:t>
            </a:r>
            <a:r>
              <a:rPr lang="de-AT" dirty="0"/>
              <a:t>-/ </a:t>
            </a:r>
            <a:r>
              <a:rPr lang="de-AT" dirty="0" err="1"/>
              <a:t>Markertraining</a:t>
            </a:r>
            <a:r>
              <a:rPr lang="de-AT" dirty="0"/>
              <a:t> erarbeiten</a:t>
            </a:r>
          </a:p>
          <a:p>
            <a:pPr lvl="1"/>
            <a:r>
              <a:rPr lang="de-AT" dirty="0"/>
              <a:t>Denksport und Beschäftigung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700734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Immer dem Ball nach?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ACHTUNG: HIER LAUERT STRESS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Große Aufregung bei Zerr-, Hetz- und Rennspielen, Ball-Werfen</a:t>
            </a:r>
          </a:p>
          <a:p>
            <a:r>
              <a:rPr lang="de-AT" dirty="0"/>
              <a:t>Bei ohnehin nervösen Hunden kontraproduktiv</a:t>
            </a:r>
          </a:p>
          <a:p>
            <a:endParaRPr lang="de-AT" dirty="0"/>
          </a:p>
          <a:p>
            <a:pPr marL="447675" indent="0">
              <a:buNone/>
            </a:pPr>
            <a:r>
              <a:rPr lang="de-AT" b="1" dirty="0">
                <a:solidFill>
                  <a:srgbClr val="00B050"/>
                </a:solidFill>
              </a:rPr>
              <a:t>Gesunde Alternative:</a:t>
            </a:r>
            <a:r>
              <a:rPr lang="de-AT" dirty="0"/>
              <a:t> Das geliebte „Balli“ verstecken und den Hund suchen lassen.</a:t>
            </a:r>
          </a:p>
        </p:txBody>
      </p:sp>
      <p:pic>
        <p:nvPicPr>
          <p:cNvPr id="7" name="Bildplatzhalter 6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9" t="136" r="44595" b="-136"/>
          <a:stretch/>
        </p:blipFill>
        <p:spPr/>
      </p:pic>
    </p:spTree>
    <p:extLst>
      <p:ext uri="{BB962C8B-B14F-4D97-AF65-F5344CB8AC3E}">
        <p14:creationId xmlns:p14="http://schemas.microsoft.com/office/powerpoint/2010/main" val="205426084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" b="15505"/>
          <a:stretch/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Haben Sie noch fragen, oder sind sie bereit?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7751928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dog-walk-38-Kopie.jpg">
            <a:extLst>
              <a:ext uri="{FF2B5EF4-FFF2-40B4-BE49-F238E27FC236}">
                <a16:creationId xmlns:a16="http://schemas.microsoft.com/office/drawing/2014/main" id="{FAA05866-3107-734F-9ACA-CBA13B7D130A}"/>
              </a:ext>
            </a:extLst>
          </p:cNvPr>
          <p:cNvPicPr/>
          <p:nvPr/>
        </p:nvPicPr>
        <p:blipFill rotWithShape="1">
          <a:blip r:embed="rId2"/>
          <a:srcRect l="21101" t="11305"/>
          <a:stretch/>
        </p:blipFill>
        <p:spPr>
          <a:xfrm>
            <a:off x="-19395" y="0"/>
            <a:ext cx="9143999" cy="685799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uppieren 5"/>
          <p:cNvGrpSpPr/>
          <p:nvPr/>
        </p:nvGrpSpPr>
        <p:grpSpPr>
          <a:xfrm>
            <a:off x="10632653" y="203200"/>
            <a:ext cx="1383031" cy="1049867"/>
            <a:chOff x="10591800" y="203200"/>
            <a:chExt cx="1143001" cy="1049867"/>
          </a:xfrm>
        </p:grpSpPr>
        <p:cxnSp>
          <p:nvCxnSpPr>
            <p:cNvPr id="7" name="Gerader Verbinder 6"/>
            <p:cNvCxnSpPr/>
            <p:nvPr/>
          </p:nvCxnSpPr>
          <p:spPr>
            <a:xfrm flipH="1">
              <a:off x="10591800" y="203200"/>
              <a:ext cx="1143001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/>
            <p:cNvCxnSpPr/>
            <p:nvPr/>
          </p:nvCxnSpPr>
          <p:spPr>
            <a:xfrm>
              <a:off x="11734800" y="203200"/>
              <a:ext cx="0" cy="104986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itel 1"/>
          <p:cNvSpPr txBox="1">
            <a:spLocks/>
          </p:cNvSpPr>
          <p:nvPr/>
        </p:nvSpPr>
        <p:spPr>
          <a:xfrm>
            <a:off x="4552604" y="4948463"/>
            <a:ext cx="8229600" cy="1468240"/>
          </a:xfrm>
          <a:prstGeom prst="rect">
            <a:avLst/>
          </a:prstGeo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de-DE">
                <a:solidFill>
                  <a:schemeClr val="bg1"/>
                </a:solidFill>
                <a:latin typeface="Trade Gothic LT Std Cn" panose="020B0506040303020004" pitchFamily="34" charset="0"/>
              </a:rPr>
              <a:t>VIELEN </a:t>
            </a:r>
            <a:r>
              <a:rPr lang="de-DE" dirty="0">
                <a:solidFill>
                  <a:schemeClr val="bg1"/>
                </a:solidFill>
                <a:latin typeface="Trade Gothic LT Std Cn" panose="020B0506040303020004" pitchFamily="34" charset="0"/>
              </a:rPr>
              <a:t>DANK </a:t>
            </a:r>
          </a:p>
          <a:p>
            <a:pPr>
              <a:lnSpc>
                <a:spcPct val="110000"/>
              </a:lnSpc>
              <a:defRPr/>
            </a:pPr>
            <a:r>
              <a:rPr lang="de-DE" dirty="0">
                <a:solidFill>
                  <a:schemeClr val="bg1"/>
                </a:solidFill>
                <a:latin typeface="Trade Gothic LT Std Cn" panose="020B0506040303020004" pitchFamily="34" charset="0"/>
              </a:rPr>
              <a:t>UND ALLES GUTE!</a:t>
            </a:r>
          </a:p>
        </p:txBody>
      </p:sp>
      <p:cxnSp>
        <p:nvCxnSpPr>
          <p:cNvPr id="12" name="Gerader Verbinder 11"/>
          <p:cNvCxnSpPr/>
          <p:nvPr/>
        </p:nvCxnSpPr>
        <p:spPr>
          <a:xfrm>
            <a:off x="9675185" y="3860639"/>
            <a:ext cx="1648046" cy="0"/>
          </a:xfrm>
          <a:prstGeom prst="line">
            <a:avLst/>
          </a:prstGeom>
          <a:ln w="57150">
            <a:solidFill>
              <a:srgbClr val="8400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699" y="4040202"/>
            <a:ext cx="719329" cy="7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524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Wald und Wiese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BITTE BEACHTEN: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Umsichtig spazieren</a:t>
            </a:r>
          </a:p>
          <a:p>
            <a:r>
              <a:rPr lang="de-AT" dirty="0"/>
              <a:t>Hund sichern (Schleppleine), um zu vermeiden, dass Wild gehetzt oder gerissen wird</a:t>
            </a:r>
          </a:p>
          <a:p>
            <a:pPr lvl="1"/>
            <a:r>
              <a:rPr lang="de-AT" dirty="0"/>
              <a:t>Besondere Achtsamkeit ist in der Brut- und </a:t>
            </a:r>
            <a:r>
              <a:rPr lang="de-AT" dirty="0" err="1"/>
              <a:t>Setzzeit</a:t>
            </a:r>
            <a:r>
              <a:rPr lang="de-AT" dirty="0"/>
              <a:t> geboten!</a:t>
            </a:r>
          </a:p>
          <a:p>
            <a:r>
              <a:rPr lang="de-AT" dirty="0"/>
              <a:t>Jeweilige jagd- und forstrechtliche Bestimmungen sind einzuhalten</a:t>
            </a:r>
          </a:p>
        </p:txBody>
      </p:sp>
    </p:spTree>
    <p:extLst>
      <p:ext uri="{BB962C8B-B14F-4D97-AF65-F5344CB8AC3E}">
        <p14:creationId xmlns:p14="http://schemas.microsoft.com/office/powerpoint/2010/main" val="1320930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Freundliche </a:t>
            </a:r>
            <a:r>
              <a:rPr lang="de-AT" dirty="0" err="1"/>
              <a:t>begegnungen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288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Freundliche Begegnungen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HUNDEBEGEGNUNGEN AN DER LEINE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Kontakte an der Leine müssen geübt werden</a:t>
            </a:r>
          </a:p>
          <a:p>
            <a:r>
              <a:rPr lang="de-AT" dirty="0"/>
              <a:t>Hund lernt, Blickkontakt aufzubauen und „nachzufragen“</a:t>
            </a:r>
          </a:p>
          <a:p>
            <a:r>
              <a:rPr lang="de-AT" dirty="0"/>
              <a:t>Bei Begegnung:</a:t>
            </a:r>
          </a:p>
          <a:p>
            <a:pPr lvl="1"/>
            <a:r>
              <a:rPr lang="de-AT" dirty="0"/>
              <a:t>Leine locker lassen (keine Spannung)</a:t>
            </a:r>
          </a:p>
          <a:p>
            <a:pPr lvl="1"/>
            <a:r>
              <a:rPr lang="de-AT" dirty="0"/>
              <a:t>Spielraum zur Begrüßung und zum Ausweichen geben</a:t>
            </a:r>
          </a:p>
        </p:txBody>
      </p:sp>
    </p:spTree>
    <p:extLst>
      <p:ext uri="{BB962C8B-B14F-4D97-AF65-F5344CB8AC3E}">
        <p14:creationId xmlns:p14="http://schemas.microsoft.com/office/powerpoint/2010/main" val="4041823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Freundliche Begegnungen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HUNDEBEGEGNUNGEN AN DER LEINE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Freien Hund nicht zu angeleinten Hunden hinlaufen lassen</a:t>
            </a:r>
          </a:p>
          <a:p>
            <a:pPr lvl="1"/>
            <a:r>
              <a:rPr lang="de-AT" dirty="0"/>
              <a:t>Der angeleinte Hund könnte krank, läufig, ängstlich oder unverträglich sein</a:t>
            </a:r>
          </a:p>
          <a:p>
            <a:pPr lvl="1"/>
            <a:r>
              <a:rPr lang="de-AT" dirty="0"/>
              <a:t>Nicht zu Hunden mit einer gelben Schleife am Brustgeschirr laufen lassen</a:t>
            </a:r>
          </a:p>
          <a:p>
            <a:pPr marL="989013" lvl="1" indent="0">
              <a:buNone/>
            </a:pPr>
            <a:endParaRPr lang="de-AT" dirty="0"/>
          </a:p>
          <a:p>
            <a:pPr marL="447675" indent="0">
              <a:buNone/>
            </a:pPr>
            <a:r>
              <a:rPr lang="de-AT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de-AT" dirty="0">
                <a:sym typeface="Wingdings" panose="05000000000000000000" pitchFamily="2" charset="2"/>
              </a:rPr>
              <a:t> </a:t>
            </a:r>
            <a:r>
              <a:rPr lang="de-AT" dirty="0"/>
              <a:t>Im Bogen ausweichen</a:t>
            </a:r>
          </a:p>
        </p:txBody>
      </p:sp>
    </p:spTree>
    <p:extLst>
      <p:ext uri="{BB962C8B-B14F-4D97-AF65-F5344CB8AC3E}">
        <p14:creationId xmlns:p14="http://schemas.microsoft.com/office/powerpoint/2010/main" val="747409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platzhalt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6" b="27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84900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Freundliche Begegnungen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FREMDE KINDER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Genügend Abstand einhalten</a:t>
            </a:r>
          </a:p>
          <a:p>
            <a:r>
              <a:rPr lang="de-AT" dirty="0"/>
              <a:t>Kinder haben ein für Hunde oft unberechenbares Verhalten (Anstarren, </a:t>
            </a:r>
            <a:r>
              <a:rPr lang="de-AT" dirty="0" err="1"/>
              <a:t>Hingreifen</a:t>
            </a:r>
            <a:r>
              <a:rPr lang="de-AT" dirty="0"/>
              <a:t>, taumelnder Gang, Quietschlaute)</a:t>
            </a:r>
          </a:p>
          <a:p>
            <a:r>
              <a:rPr lang="de-AT" dirty="0"/>
              <a:t>Begegnungen mit fremden Kindern nicht zulassen</a:t>
            </a:r>
          </a:p>
          <a:p>
            <a:r>
              <a:rPr lang="de-AT" dirty="0"/>
              <a:t>Ruhig erklären, dass der Hund nicht berührt werden möchte</a:t>
            </a:r>
          </a:p>
        </p:txBody>
      </p:sp>
    </p:spTree>
    <p:extLst>
      <p:ext uri="{BB962C8B-B14F-4D97-AF65-F5344CB8AC3E}">
        <p14:creationId xmlns:p14="http://schemas.microsoft.com/office/powerpoint/2010/main" val="1636686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Freundliche Begegnungen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ROLLSTUHLFAHRER*INNEN, KINDERWÄGEN, MENSCHEN MIT GEHHILFE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Genügend Abstand einhalten</a:t>
            </a:r>
          </a:p>
          <a:p>
            <a:r>
              <a:rPr lang="de-AT" dirty="0"/>
              <a:t>Kennt der Hund die Situation nicht, kann er sich ängstigen, versuchen zu fliehen, oder das unbekannte Objekt zu verbellen</a:t>
            </a:r>
          </a:p>
          <a:p>
            <a:r>
              <a:rPr lang="de-AT" dirty="0"/>
              <a:t>Langsame Gewöhnung (im besten Fall im </a:t>
            </a:r>
            <a:r>
              <a:rPr lang="de-AT" dirty="0" err="1"/>
              <a:t>Welpenalter</a:t>
            </a:r>
            <a:r>
              <a:rPr lang="de-AT" dirty="0"/>
              <a:t>)</a:t>
            </a:r>
          </a:p>
          <a:p>
            <a:r>
              <a:rPr lang="de-AT" dirty="0"/>
              <a:t>Ruhiges Verhalten belohnen</a:t>
            </a:r>
          </a:p>
        </p:txBody>
      </p:sp>
    </p:spTree>
    <p:extLst>
      <p:ext uri="{BB962C8B-B14F-4D97-AF65-F5344CB8AC3E}">
        <p14:creationId xmlns:p14="http://schemas.microsoft.com/office/powerpoint/2010/main" val="3172460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Freundliche Begegnungen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GRÖSSERE MENSCHENGRUPPEN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Durchqueren einer großen Gruppe stresst den Hund</a:t>
            </a:r>
          </a:p>
          <a:p>
            <a:r>
              <a:rPr lang="de-AT" dirty="0"/>
              <a:t>Gefahren:</a:t>
            </a:r>
          </a:p>
          <a:p>
            <a:pPr lvl="1"/>
            <a:r>
              <a:rPr lang="de-AT" dirty="0"/>
              <a:t>Jemand stößt aus Versehen an den Hund an oder tritt auf seine Pfoten / Rute</a:t>
            </a:r>
          </a:p>
          <a:p>
            <a:pPr lvl="1"/>
            <a:r>
              <a:rPr lang="de-AT" dirty="0"/>
              <a:t>Hund schreckt sich und schnappt</a:t>
            </a:r>
          </a:p>
          <a:p>
            <a:r>
              <a:rPr lang="de-AT" dirty="0"/>
              <a:t>Bogen gehen oder Straßenseite wechseln</a:t>
            </a:r>
          </a:p>
          <a:p>
            <a:r>
              <a:rPr lang="de-AT" dirty="0"/>
              <a:t>Am Lift auf den nächsten, nicht so vollen Lift warten</a:t>
            </a:r>
          </a:p>
        </p:txBody>
      </p:sp>
    </p:spTree>
    <p:extLst>
      <p:ext uri="{BB962C8B-B14F-4D97-AF65-F5344CB8AC3E}">
        <p14:creationId xmlns:p14="http://schemas.microsoft.com/office/powerpoint/2010/main" val="707749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Warum Hunde-Sachkunde?	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algn="l"/>
            <a:endParaRPr lang="de-AT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47675" indent="0">
              <a:buNone/>
            </a:pPr>
            <a:r>
              <a:rPr lang="de-DE" sz="2800" b="0" i="0" u="none" strike="noStrike" baseline="0" dirty="0">
                <a:latin typeface="Arial" panose="020B0604020202020204" pitchFamily="34" charset="0"/>
              </a:rPr>
              <a:t>Im vorgesehenen Kurs sollen zukünftige Hundehalter und Hundehalterinnen über die wesentlichsten Themen im Zusammenhang mit der Hundehaltung informiert und geschult werden.  Man soll sich über die </a:t>
            </a:r>
            <a:r>
              <a:rPr lang="de-DE" sz="2800" b="1" i="0" u="none" strike="noStrike" baseline="0" dirty="0">
                <a:latin typeface="Arial" panose="020B0604020202020204" pitchFamily="34" charset="0"/>
              </a:rPr>
              <a:t>zu übernehmenden Pflichten bewusst werden</a:t>
            </a:r>
            <a:r>
              <a:rPr lang="de-DE" sz="2800" b="0" i="0" u="none" strike="noStrike" baseline="0" dirty="0">
                <a:latin typeface="Arial" panose="020B0604020202020204" pitchFamily="34" charset="0"/>
              </a:rPr>
              <a:t>. </a:t>
            </a:r>
          </a:p>
          <a:p>
            <a:endParaRPr lang="de-AT" sz="1800" b="0" i="0" u="none" strike="noStrike" baseline="0" dirty="0">
              <a:latin typeface="Arial" panose="020B0604020202020204" pitchFamily="34" charset="0"/>
            </a:endParaRPr>
          </a:p>
          <a:p>
            <a:pPr marL="447675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14815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Generelle Regeln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LEBEN UND LEBEN LASSEN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Umsichtig spazieren gehen</a:t>
            </a:r>
          </a:p>
          <a:p>
            <a:r>
              <a:rPr lang="de-AT" dirty="0"/>
              <a:t>Rücksichtnahme:</a:t>
            </a:r>
          </a:p>
          <a:p>
            <a:pPr lvl="1"/>
            <a:r>
              <a:rPr lang="de-AT" dirty="0"/>
              <a:t>Ausweichen, wenn sich jemand vor dem Hund ängstigt</a:t>
            </a:r>
          </a:p>
          <a:p>
            <a:pPr lvl="1"/>
            <a:r>
              <a:rPr lang="de-AT" dirty="0"/>
              <a:t>Ausweichen bei angeleinten Hunden</a:t>
            </a:r>
          </a:p>
          <a:p>
            <a:pPr lvl="1"/>
            <a:r>
              <a:rPr lang="de-AT" dirty="0"/>
              <a:t>Ausweichen bei fremden Kindern</a:t>
            </a:r>
          </a:p>
          <a:p>
            <a:r>
              <a:rPr lang="de-AT" dirty="0"/>
              <a:t>Auf Körpersprache des eigenen Hundes achten</a:t>
            </a:r>
          </a:p>
          <a:p>
            <a:r>
              <a:rPr lang="de-AT" dirty="0"/>
              <a:t>Den eigenen Hund freundlich, aber bestimmt vor Übergriffen schützen!</a:t>
            </a:r>
          </a:p>
        </p:txBody>
      </p:sp>
    </p:spTree>
    <p:extLst>
      <p:ext uri="{BB962C8B-B14F-4D97-AF65-F5344CB8AC3E}">
        <p14:creationId xmlns:p14="http://schemas.microsoft.com/office/powerpoint/2010/main" val="448982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Gesetzliche </a:t>
            </a:r>
            <a:r>
              <a:rPr lang="de-AT" dirty="0" err="1"/>
              <a:t>bestimmungen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3429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Gesetzliche Pflichten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ABSICHERUNG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Abschluss einer Hundehaftpflichtversicherung (Deckungssumme beträgt mind. 725.000,-)</a:t>
            </a:r>
          </a:p>
          <a:p>
            <a:r>
              <a:rPr lang="de-AT" dirty="0"/>
              <a:t>Elektronische Chip-Registrierung</a:t>
            </a:r>
          </a:p>
          <a:p>
            <a:pPr lvl="1"/>
            <a:r>
              <a:rPr lang="de-AT" dirty="0"/>
              <a:t>15-stellige Ziffernkombination, weltweit nur 1x vergeben</a:t>
            </a:r>
          </a:p>
          <a:p>
            <a:pPr lvl="1"/>
            <a:r>
              <a:rPr lang="de-AT" dirty="0"/>
              <a:t>Durch den Tierarzt, spätestens im Alter von 3 Monaten und jedenfalls vor der ersten Weitergabe</a:t>
            </a:r>
          </a:p>
          <a:p>
            <a:pPr lvl="1"/>
            <a:r>
              <a:rPr lang="de-AT" dirty="0"/>
              <a:t>Meldung in der Heimtierdatenbank des Bundes (entspricht </a:t>
            </a:r>
            <a:r>
              <a:rPr lang="de-AT" u="sng" dirty="0"/>
              <a:t>nicht</a:t>
            </a:r>
            <a:r>
              <a:rPr lang="de-AT" dirty="0"/>
              <a:t> </a:t>
            </a:r>
            <a:r>
              <a:rPr lang="de-AT" dirty="0" err="1"/>
              <a:t>Animaldata</a:t>
            </a:r>
            <a:r>
              <a:rPr lang="de-AT" dirty="0"/>
              <a:t>, Tasso, etc.)</a:t>
            </a:r>
          </a:p>
        </p:txBody>
      </p:sp>
    </p:spTree>
    <p:extLst>
      <p:ext uri="{BB962C8B-B14F-4D97-AF65-F5344CB8AC3E}">
        <p14:creationId xmlns:p14="http://schemas.microsoft.com/office/powerpoint/2010/main" val="3476573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Verbote in Haltung und Erziehung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DAS IST VERBOTEN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Verwendung, Erwerb, Vertrieb und Besitz von:</a:t>
            </a:r>
          </a:p>
          <a:p>
            <a:pPr lvl="1"/>
            <a:r>
              <a:rPr lang="de-AT" dirty="0"/>
              <a:t>Elektrisierenden und chemischen Ausbildungsgeräten</a:t>
            </a:r>
          </a:p>
          <a:p>
            <a:pPr lvl="1"/>
            <a:r>
              <a:rPr lang="de-AT" dirty="0"/>
              <a:t>Stachelhalsbändern, Korallenhalsbändern, Vorrichtungen, die darauf abzielen, Verhalten durch Strafreize zu beeinflussen</a:t>
            </a:r>
          </a:p>
          <a:p>
            <a:r>
              <a:rPr lang="de-AT" dirty="0"/>
              <a:t>Hunde aussetzen oder zurücklassen</a:t>
            </a:r>
          </a:p>
          <a:p>
            <a:r>
              <a:rPr lang="de-AT" dirty="0"/>
              <a:t>Kupieren von Rute und / oder Ohren, sowie Einfuhr / Erwerb kupierter Hunde</a:t>
            </a:r>
          </a:p>
        </p:txBody>
      </p:sp>
    </p:spTree>
    <p:extLst>
      <p:ext uri="{BB962C8B-B14F-4D97-AF65-F5344CB8AC3E}">
        <p14:creationId xmlns:p14="http://schemas.microsoft.com/office/powerpoint/2010/main" val="3781874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Vollziehung der Gesetze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VERWALTUNGSSTRAFEN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Anzeige durch Polizei oder Veterinäramt</a:t>
            </a:r>
          </a:p>
          <a:p>
            <a:r>
              <a:rPr lang="de-AT" dirty="0"/>
              <a:t>Strafen für Übertretung des Bundestierschutzgesetzes reichen bis zu 15.000 Euro</a:t>
            </a:r>
          </a:p>
          <a:p>
            <a:r>
              <a:rPr lang="de-AT" dirty="0"/>
              <a:t>Abnahme des Hundes möglich</a:t>
            </a:r>
          </a:p>
        </p:txBody>
      </p:sp>
    </p:spTree>
    <p:extLst>
      <p:ext uri="{BB962C8B-B14F-4D97-AF65-F5344CB8AC3E}">
        <p14:creationId xmlns:p14="http://schemas.microsoft.com/office/powerpoint/2010/main" val="598242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wichtigsten Bestimmungen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ANFORDERUNGEN AN DIE HUNDEHALTUNG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Haltung so, dass andere Menschen nicht gefährdet oder unzumutbar belästigt werden und fremdes Eigentum nicht beschädigt wird</a:t>
            </a:r>
          </a:p>
          <a:p>
            <a:r>
              <a:rPr lang="de-AT" dirty="0"/>
              <a:t>Ausreichende, an den Hund angepasste Ernährung</a:t>
            </a:r>
          </a:p>
          <a:p>
            <a:r>
              <a:rPr lang="de-AT" dirty="0"/>
              <a:t>Ständiger Zugang zu frischem Wasser</a:t>
            </a:r>
          </a:p>
          <a:p>
            <a:r>
              <a:rPr lang="de-AT" dirty="0"/>
              <a:t>Entsprechende Unterbringung</a:t>
            </a:r>
          </a:p>
          <a:p>
            <a:r>
              <a:rPr lang="de-AT" dirty="0"/>
              <a:t>Notwendige tierärztliche Betreuung</a:t>
            </a:r>
          </a:p>
        </p:txBody>
      </p:sp>
    </p:spTree>
    <p:extLst>
      <p:ext uri="{BB962C8B-B14F-4D97-AF65-F5344CB8AC3E}">
        <p14:creationId xmlns:p14="http://schemas.microsoft.com/office/powerpoint/2010/main" val="4283130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wichtigsten Bestimmungen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ANFORDERUNGEN AN DIE HUNDEHALTUNG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Hunde sind soziale Lebewesen: Mehrmals täglich ausreichender Sozialkontakt zu Menschen ist Pflicht</a:t>
            </a:r>
          </a:p>
          <a:p>
            <a:r>
              <a:rPr lang="de-AT" dirty="0"/>
              <a:t>Täglich ausreichender Auslauf / Bewegung mit Bezugsperson</a:t>
            </a:r>
          </a:p>
          <a:p>
            <a:pPr lvl="1"/>
            <a:r>
              <a:rPr lang="de-AT" dirty="0"/>
              <a:t>Auslauf auch für Kleinsthunde: kein Katzenklo!</a:t>
            </a:r>
          </a:p>
          <a:p>
            <a:pPr lvl="1"/>
            <a:r>
              <a:rPr lang="de-AT" dirty="0"/>
              <a:t>Erkundungsbedürfnis genauso ausgeprägt wie bei großen Hunden</a:t>
            </a:r>
          </a:p>
        </p:txBody>
      </p:sp>
    </p:spTree>
    <p:extLst>
      <p:ext uri="{BB962C8B-B14F-4D97-AF65-F5344CB8AC3E}">
        <p14:creationId xmlns:p14="http://schemas.microsoft.com/office/powerpoint/2010/main" val="1090961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wichtigsten Bestimmungen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AT" dirty="0"/>
              <a:t>Hunde mit erhöhtem gefährdungspotential und „auffällige </a:t>
            </a:r>
            <a:r>
              <a:rPr lang="de-AT" dirty="0" err="1"/>
              <a:t>hunde</a:t>
            </a:r>
            <a:r>
              <a:rPr lang="de-AT" dirty="0"/>
              <a:t>“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de-AT" dirty="0"/>
          </a:p>
          <a:p>
            <a:r>
              <a:rPr lang="de-AT" dirty="0"/>
              <a:t>Generelle Maulkorb- und Leinenpflicht im Ortsgebiet</a:t>
            </a:r>
          </a:p>
          <a:p>
            <a:r>
              <a:rPr lang="de-AT" dirty="0"/>
              <a:t>Verpflichtender erweiterter Sachkundenachweis für Halter*innen</a:t>
            </a:r>
          </a:p>
        </p:txBody>
      </p:sp>
    </p:spTree>
    <p:extLst>
      <p:ext uri="{BB962C8B-B14F-4D97-AF65-F5344CB8AC3E}">
        <p14:creationId xmlns:p14="http://schemas.microsoft.com/office/powerpoint/2010/main" val="3180125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wichtigsten Bestimmungen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HUNDE VON DENEN GEFAHR AUSGEHT (VORFÄLLE)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Zusätzliche Sicherheitsmaßnahmen können nach Beißvorfall verhängt werden:</a:t>
            </a:r>
          </a:p>
          <a:p>
            <a:pPr lvl="1"/>
            <a:r>
              <a:rPr lang="de-AT" dirty="0"/>
              <a:t>Verpflichtende Maßnahmen (z.B.: Maulkorb- oder ständige Leinenpflicht)</a:t>
            </a:r>
          </a:p>
          <a:p>
            <a:pPr lvl="1"/>
            <a:r>
              <a:rPr lang="de-AT" dirty="0"/>
              <a:t>Absolvierung von 10 Trainingsstunden</a:t>
            </a:r>
          </a:p>
          <a:p>
            <a:pPr lvl="1"/>
            <a:r>
              <a:rPr lang="de-AT" dirty="0"/>
              <a:t>Abnahme bei Nichteinhaltung</a:t>
            </a:r>
          </a:p>
          <a:p>
            <a:r>
              <a:rPr lang="de-AT" dirty="0"/>
              <a:t>Zucht und / oder Ausbildung von Hunden zum Zweck der Steigerung der Aggressivität ist verboten</a:t>
            </a:r>
          </a:p>
        </p:txBody>
      </p:sp>
    </p:spTree>
    <p:extLst>
      <p:ext uri="{BB962C8B-B14F-4D97-AF65-F5344CB8AC3E}">
        <p14:creationId xmlns:p14="http://schemas.microsoft.com/office/powerpoint/2010/main" val="3524796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wichtigsten Bestimmungen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FÜR ALLE HUNDEHALTER*INNEN GILT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Hundekot muss überall von Hundehalter*in entfernt werden</a:t>
            </a:r>
          </a:p>
          <a:p>
            <a:r>
              <a:rPr lang="de-AT" dirty="0"/>
              <a:t>Obligatorische Maulkorb- </a:t>
            </a:r>
            <a:r>
              <a:rPr lang="de-AT" u="sng" dirty="0"/>
              <a:t>oder</a:t>
            </a:r>
            <a:r>
              <a:rPr lang="de-AT" dirty="0"/>
              <a:t> Leinenpflicht</a:t>
            </a:r>
          </a:p>
          <a:p>
            <a:pPr lvl="1"/>
            <a:r>
              <a:rPr lang="de-AT" dirty="0"/>
              <a:t>Ausnahme: Listenhunde</a:t>
            </a:r>
          </a:p>
          <a:p>
            <a:pPr lvl="1"/>
            <a:r>
              <a:rPr lang="de-AT" dirty="0"/>
              <a:t>Der Maulkorb muss der Größe und Kopfform des Hundes angepasst sein und dem Hund Hecheln und Wasseraufnahme ermöglichen</a:t>
            </a:r>
          </a:p>
          <a:p>
            <a:pPr lvl="1"/>
            <a:r>
              <a:rPr lang="de-AT" dirty="0"/>
              <a:t>Leinenpflicht in öffentlichen Parkanlagen und auf gekennzeichneten Lagerwiesen</a:t>
            </a:r>
          </a:p>
        </p:txBody>
      </p:sp>
    </p:spTree>
    <p:extLst>
      <p:ext uri="{BB962C8B-B14F-4D97-AF65-F5344CB8AC3E}">
        <p14:creationId xmlns:p14="http://schemas.microsoft.com/office/powerpoint/2010/main" val="1347859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F5BF82-C30B-0D6E-9658-827B13610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Quellenangabe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22EA91-699E-2AC9-CBE0-29A26C489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AT" sz="2400" dirty="0"/>
              <a:t>Die Folien zu den Themen Hundeverhalten, Überlegungen vor der Anschaffung, Grundausstattung, Haltung und Pflege, Sozialverhalten, Lernverhalten, Hundesprache, Stress und Beschäftigung wurden vom Wiener Sachkundekurs übernommen. </a:t>
            </a:r>
          </a:p>
          <a:p>
            <a:endParaRPr lang="de-AT" sz="2400" dirty="0"/>
          </a:p>
          <a:p>
            <a:r>
              <a:rPr lang="de-AT" sz="2400" dirty="0"/>
              <a:t>Diese Folien dürfen für keine anderen Zwecke verwendet werden!</a:t>
            </a:r>
          </a:p>
          <a:p>
            <a:r>
              <a:rPr lang="de-AT" sz="2400" dirty="0"/>
              <a:t>Wir bedanken uns bei der </a:t>
            </a:r>
            <a:r>
              <a:rPr lang="de-AT" sz="2400" dirty="0" err="1"/>
              <a:t>Tierschutzombudsstelle</a:t>
            </a:r>
            <a:r>
              <a:rPr lang="de-AT" sz="2400" dirty="0"/>
              <a:t> Wien für die Zusammenarbeit!</a:t>
            </a:r>
          </a:p>
          <a:p>
            <a:endParaRPr lang="de-AT" sz="2400" dirty="0"/>
          </a:p>
          <a:p>
            <a:endParaRPr lang="de-AT" sz="2400" dirty="0"/>
          </a:p>
          <a:p>
            <a:r>
              <a:rPr lang="de-AT" sz="2400" dirty="0"/>
              <a:t>Copyright: </a:t>
            </a:r>
            <a:r>
              <a:rPr lang="de-AT" sz="2400" dirty="0" err="1"/>
              <a:t>Tierschutzombudsstelle</a:t>
            </a:r>
            <a:r>
              <a:rPr lang="de-AT" sz="2400" dirty="0"/>
              <a:t> hunde-kunde.at</a:t>
            </a:r>
          </a:p>
        </p:txBody>
      </p:sp>
    </p:spTree>
    <p:extLst>
      <p:ext uri="{BB962C8B-B14F-4D97-AF65-F5344CB8AC3E}">
        <p14:creationId xmlns:p14="http://schemas.microsoft.com/office/powerpoint/2010/main" val="36359914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wichtigsten Bestimmungen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ANMELDUNG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Zur Anmeldung berechtigt:</a:t>
            </a:r>
          </a:p>
          <a:p>
            <a:pPr lvl="1"/>
            <a:r>
              <a:rPr lang="de-AT" dirty="0"/>
              <a:t>Jede*r, die*der zur Einhaltung der gesetzlichen Bestimmungen fähig ist und über die erforderlichen Kenntnisse und Fähigkeiten verfügt</a:t>
            </a:r>
          </a:p>
          <a:p>
            <a:pPr lvl="1"/>
            <a:r>
              <a:rPr lang="de-AT" dirty="0"/>
              <a:t>Keine Abgabe von Hunden an unmündig Minderjährige</a:t>
            </a:r>
          </a:p>
          <a:p>
            <a:pPr lvl="1"/>
            <a:r>
              <a:rPr lang="de-AT" dirty="0"/>
              <a:t> Erziehungsberechtigte haften für Einhaltung der Bestimmungen des Niederösterreichischen Hundehaltegesetzes durch ihre Kinder bis zum vollendeten 14. Lebensjahr</a:t>
            </a:r>
          </a:p>
        </p:txBody>
      </p:sp>
    </p:spTree>
    <p:extLst>
      <p:ext uri="{BB962C8B-B14F-4D97-AF65-F5344CB8AC3E}">
        <p14:creationId xmlns:p14="http://schemas.microsoft.com/office/powerpoint/2010/main" val="937593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wichtigsten Bestimmungen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ANMELDUNG UND SACHKUNDENACHWEIS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Anmeldung bei der Gemeinde oder dem Magistrat durch den*die Halter*in spätestens zwei Wochen nach Anschaffung</a:t>
            </a:r>
          </a:p>
          <a:p>
            <a:r>
              <a:rPr lang="de-AT" dirty="0"/>
              <a:t>Sachkundenachweis ist bei Anmeldung zu erbringen (wenn nicht vorhanden, ist dieser Nachweis innerhalb von 6 Monaten nachzubringen)</a:t>
            </a:r>
          </a:p>
          <a:p>
            <a:r>
              <a:rPr lang="de-AT" dirty="0"/>
              <a:t>Vorlage einer Haftpflichtversicherung über mindestens € 725.000,-- (kann innerhalb einer Haushaltsverpflichtung inkludiert sein)</a:t>
            </a:r>
          </a:p>
          <a:p>
            <a:r>
              <a:rPr lang="de-AT" dirty="0"/>
              <a:t>Registrierung in der Heimtierdatenbank</a:t>
            </a:r>
          </a:p>
        </p:txBody>
      </p:sp>
    </p:spTree>
    <p:extLst>
      <p:ext uri="{BB962C8B-B14F-4D97-AF65-F5344CB8AC3E}">
        <p14:creationId xmlns:p14="http://schemas.microsoft.com/office/powerpoint/2010/main" val="1028368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9" b="7869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Überlegungen vor der </a:t>
            </a:r>
            <a:r>
              <a:rPr lang="de-AT" dirty="0" err="1"/>
              <a:t>anschaffung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6784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Grundsätzliche Fragen: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HABEN SIE GENUG...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Zeit?</a:t>
            </a:r>
          </a:p>
          <a:p>
            <a:pPr lvl="1"/>
            <a:r>
              <a:rPr lang="de-AT" dirty="0"/>
              <a:t>Hund lebt 10-15 Jahre oder länger</a:t>
            </a:r>
          </a:p>
          <a:p>
            <a:pPr lvl="1"/>
            <a:r>
              <a:rPr lang="de-AT" dirty="0"/>
              <a:t>Mehrmals täglich Gassi gehen, Beschäftigung, etc.</a:t>
            </a:r>
          </a:p>
          <a:p>
            <a:pPr lvl="1"/>
            <a:r>
              <a:rPr lang="de-AT" dirty="0"/>
              <a:t>Urlaubsreisen / Abwesenheiten: Ist für den Hund gesorgt?</a:t>
            </a:r>
          </a:p>
          <a:p>
            <a:r>
              <a:rPr lang="de-AT" dirty="0"/>
              <a:t>Finanzielle Mittel?</a:t>
            </a:r>
          </a:p>
          <a:p>
            <a:pPr lvl="1"/>
            <a:r>
              <a:rPr lang="de-AT" dirty="0"/>
              <a:t>Tierärztliche Vorsorge (Impfungen, Parasitenschutz, etc.) – Tierarztkosten steigen mit dem Alter</a:t>
            </a:r>
          </a:p>
          <a:p>
            <a:pPr lvl="1"/>
            <a:r>
              <a:rPr lang="de-AT" dirty="0"/>
              <a:t>Futter, Ausrüstung, Trainingsstunden, Hundesitter*in</a:t>
            </a:r>
          </a:p>
          <a:p>
            <a:r>
              <a:rPr lang="de-AT" dirty="0"/>
              <a:t>Gibt es Gründe, die gegen eine Anschaffung sprechen?</a:t>
            </a:r>
          </a:p>
          <a:p>
            <a:pPr lvl="1"/>
            <a:r>
              <a:rPr lang="de-AT" dirty="0"/>
              <a:t>Tierhaar-Allergie</a:t>
            </a:r>
          </a:p>
          <a:p>
            <a:pPr lvl="1"/>
            <a:r>
              <a:rPr lang="de-AT" dirty="0"/>
              <a:t>Hundehaltungsverbot in der Wohnung</a:t>
            </a:r>
          </a:p>
        </p:txBody>
      </p:sp>
    </p:spTree>
    <p:extLst>
      <p:ext uri="{BB962C8B-B14F-4D97-AF65-F5344CB8AC3E}">
        <p14:creationId xmlns:p14="http://schemas.microsoft.com/office/powerpoint/2010/main" val="11260499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Welcher Hund soll es werden?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GROSSER ODER KLEINER HUND / RASSEHUND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Größe:</a:t>
            </a:r>
          </a:p>
          <a:p>
            <a:pPr lvl="1"/>
            <a:r>
              <a:rPr lang="de-AT" dirty="0"/>
              <a:t>Große Hunde sind teurer in der Haltung (Futter, Medikamente, Operationen)</a:t>
            </a:r>
          </a:p>
          <a:p>
            <a:pPr lvl="1"/>
            <a:r>
              <a:rPr lang="de-AT" dirty="0"/>
              <a:t>Krankheits- / Verletzungsfall: Kann man den Hund tragen?</a:t>
            </a:r>
          </a:p>
          <a:p>
            <a:r>
              <a:rPr lang="de-AT" dirty="0"/>
              <a:t>Pflege:</a:t>
            </a:r>
          </a:p>
          <a:p>
            <a:pPr lvl="1"/>
            <a:r>
              <a:rPr lang="de-AT" dirty="0"/>
              <a:t>Kurz-/ Lang-/ Rauhaar: unterschiedlicher Aufwand</a:t>
            </a:r>
          </a:p>
          <a:p>
            <a:pPr lvl="1"/>
            <a:r>
              <a:rPr lang="de-AT" dirty="0"/>
              <a:t>Nicht haarende Hunde (</a:t>
            </a:r>
            <a:r>
              <a:rPr lang="de-AT" dirty="0" err="1"/>
              <a:t>Lagotto</a:t>
            </a:r>
            <a:r>
              <a:rPr lang="de-AT" dirty="0"/>
              <a:t>, Pudel): besonderer Pflegeaufwand</a:t>
            </a:r>
          </a:p>
          <a:p>
            <a:r>
              <a:rPr lang="de-AT" dirty="0"/>
              <a:t>Krankheitsveranlagung: Beachten Sie genetisch bedingte Erkrankungen und die damit verbundenen Kosten</a:t>
            </a:r>
          </a:p>
        </p:txBody>
      </p:sp>
    </p:spTree>
    <p:extLst>
      <p:ext uri="{BB962C8B-B14F-4D97-AF65-F5344CB8AC3E}">
        <p14:creationId xmlns:p14="http://schemas.microsoft.com/office/powerpoint/2010/main" val="32167966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Welcher Hund soll es werden?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WELPE ODER ERWACHSENER HUND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Unterschiedlicher Aufwand im Training von Stubenreinheit, Alleinbleiben, usw.</a:t>
            </a:r>
          </a:p>
          <a:p>
            <a:r>
              <a:rPr lang="de-AT" dirty="0"/>
              <a:t>Welpen: Achten Sie auf seriöse Quelle und durchdachte Aufzucht </a:t>
            </a:r>
          </a:p>
          <a:p>
            <a:r>
              <a:rPr lang="de-AT" dirty="0"/>
              <a:t>Ältere Hunde: In ihrer Persönlichkeit bereits gefestigt, gesammelte Erfahrungen</a:t>
            </a:r>
          </a:p>
          <a:p>
            <a:pPr marL="989013" lvl="1" indent="0">
              <a:buNone/>
            </a:pPr>
            <a:endParaRPr lang="de-AT" dirty="0"/>
          </a:p>
          <a:p>
            <a:pPr marL="447675" indent="0" algn="ctr">
              <a:buNone/>
            </a:pPr>
            <a:r>
              <a:rPr lang="de-AT" b="1" dirty="0"/>
              <a:t>„Beschnuppern“ Sie sich gegenseitig. Hinterfragen Sie Ihre eigenen Voraussetzungen und Möglichkeiten kritisch und ehrlich.</a:t>
            </a:r>
          </a:p>
        </p:txBody>
      </p:sp>
    </p:spTree>
    <p:extLst>
      <p:ext uri="{BB962C8B-B14F-4D97-AF65-F5344CB8AC3E}">
        <p14:creationId xmlns:p14="http://schemas.microsoft.com/office/powerpoint/2010/main" val="35983017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Hund ja, aber woher?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TIERHEIM UND TIERSCHUTZEINRICHTUNGEN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AT" dirty="0"/>
              <a:t>Tier kann vorher besucht und kennengelernt werden</a:t>
            </a:r>
          </a:p>
          <a:p>
            <a:r>
              <a:rPr lang="de-AT" dirty="0"/>
              <a:t>Personal erfragt Lebensumstände und hilft bei der Suche nach dem passenden Begleiter</a:t>
            </a:r>
          </a:p>
          <a:p>
            <a:r>
              <a:rPr lang="de-AT" dirty="0"/>
              <a:t>Eventuelle Parameter für späteres gemeinsames Leben gesetzt</a:t>
            </a:r>
          </a:p>
          <a:p>
            <a:r>
              <a:rPr lang="de-AT" dirty="0"/>
              <a:t>Zu beachten:</a:t>
            </a:r>
          </a:p>
          <a:p>
            <a:pPr lvl="1"/>
            <a:r>
              <a:rPr lang="de-AT" dirty="0"/>
              <a:t>Eingliederung in den Alltag kann bei schlechten Vorerfahrungen schwierig und mit Aufwand (Verhaltenstraining) verbunden sein</a:t>
            </a:r>
          </a:p>
          <a:p>
            <a:pPr lvl="1"/>
            <a:r>
              <a:rPr lang="de-AT" dirty="0"/>
              <a:t>In Niederösterreich warten viele Hunde in den NÖ. Tierheimen auf ein neues Zuhause.</a:t>
            </a:r>
          </a:p>
        </p:txBody>
      </p:sp>
    </p:spTree>
    <p:extLst>
      <p:ext uri="{BB962C8B-B14F-4D97-AF65-F5344CB8AC3E}">
        <p14:creationId xmlns:p14="http://schemas.microsoft.com/office/powerpoint/2010/main" val="3403869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Hund ja, aber woher?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ZÜCHTER*INNEN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Zuchtverbände mit unterschiedlichen Auflagen zur Hundezucht (Untersuchungen, Anzahl der Würfe, etc.) und Kontrollen der Zucht</a:t>
            </a:r>
          </a:p>
          <a:p>
            <a:r>
              <a:rPr lang="de-AT" dirty="0"/>
              <a:t>Seriöse Züchter*innen können eine durchdachte Aufzucht nachweisen</a:t>
            </a:r>
          </a:p>
          <a:p>
            <a:r>
              <a:rPr lang="de-AT" dirty="0"/>
              <a:t>Möglichkeit gegeben, vorher Wünsche bzgl. Sozialisierung (z.B. Katzen, Kinder) zu äußern</a:t>
            </a:r>
          </a:p>
          <a:p>
            <a:r>
              <a:rPr lang="de-AT" dirty="0"/>
              <a:t>Es muss zumindest die Möglichkeit gegeben sein, die Mutterhündin kennen zu lernen</a:t>
            </a:r>
          </a:p>
        </p:txBody>
      </p:sp>
    </p:spTree>
    <p:extLst>
      <p:ext uri="{BB962C8B-B14F-4D97-AF65-F5344CB8AC3E}">
        <p14:creationId xmlns:p14="http://schemas.microsoft.com/office/powerpoint/2010/main" val="147300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Hund ja, aber woher?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HIER SOLLTEN SIE NIEMALS HUNDE KAUFEN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Tierhandlung</a:t>
            </a:r>
          </a:p>
          <a:p>
            <a:pPr lvl="1"/>
            <a:r>
              <a:rPr lang="de-AT" dirty="0"/>
              <a:t>Unzureichende Betreuung, Sozialisierung und Habituation in einer sensiblen Lebensphase</a:t>
            </a:r>
          </a:p>
          <a:p>
            <a:pPr lvl="1"/>
            <a:r>
              <a:rPr lang="de-AT" dirty="0"/>
              <a:t>Verhaltensstörungen</a:t>
            </a:r>
          </a:p>
          <a:p>
            <a:r>
              <a:rPr lang="de-AT" dirty="0"/>
              <a:t>Internet</a:t>
            </a:r>
          </a:p>
          <a:p>
            <a:pPr lvl="1"/>
            <a:r>
              <a:rPr lang="de-AT" dirty="0"/>
              <a:t>Kaufen Sie Ihren Hund nicht aus dem Internet über Online-Plattformen</a:t>
            </a:r>
          </a:p>
          <a:p>
            <a:pPr lvl="1"/>
            <a:r>
              <a:rPr lang="de-AT" dirty="0" err="1"/>
              <a:t>Vermehrer</a:t>
            </a:r>
            <a:r>
              <a:rPr lang="de-AT" dirty="0"/>
              <a:t>, </a:t>
            </a:r>
            <a:r>
              <a:rPr lang="de-AT" dirty="0" err="1"/>
              <a:t>Welpenfabriken</a:t>
            </a:r>
            <a:r>
              <a:rPr lang="de-AT" dirty="0"/>
              <a:t> – schwere Verhaltensstörungen</a:t>
            </a:r>
          </a:p>
          <a:p>
            <a:pPr lvl="1"/>
            <a:r>
              <a:rPr lang="de-AT" dirty="0"/>
              <a:t>Augen auf bei mutmaßlichen Tierschutz-Hunden aus dem Ausland</a:t>
            </a:r>
          </a:p>
        </p:txBody>
      </p:sp>
    </p:spTree>
    <p:extLst>
      <p:ext uri="{BB962C8B-B14F-4D97-AF65-F5344CB8AC3E}">
        <p14:creationId xmlns:p14="http://schemas.microsoft.com/office/powerpoint/2010/main" val="24700051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Achtung: Qualzucht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UNTERSTÜTZEN SIE QUALZUCHT NICHT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Was auf den ersten Blick „süß“ aussehen mag, ist in Wahrheit Tierquälerei</a:t>
            </a:r>
          </a:p>
          <a:p>
            <a:r>
              <a:rPr lang="de-AT" dirty="0"/>
              <a:t>Qualzucht bedeutet </a:t>
            </a:r>
            <a:r>
              <a:rPr lang="de-AT" dirty="0" err="1"/>
              <a:t>Tierleid</a:t>
            </a:r>
            <a:endParaRPr lang="de-AT" dirty="0"/>
          </a:p>
          <a:p>
            <a:r>
              <a:rPr lang="de-AT" dirty="0"/>
              <a:t>Oft hoher finanzieller Aufwand für Halter*innen (Tierarztkosten, Operationen)</a:t>
            </a:r>
          </a:p>
          <a:p>
            <a:r>
              <a:rPr lang="de-AT" dirty="0"/>
              <a:t>Geringere Lebenserwartung</a:t>
            </a:r>
          </a:p>
          <a:p>
            <a:r>
              <a:rPr lang="de-AT" b="1" dirty="0"/>
              <a:t>Die Nachfrage bestimmt das Angebot!</a:t>
            </a:r>
          </a:p>
        </p:txBody>
      </p:sp>
    </p:spTree>
    <p:extLst>
      <p:ext uri="{BB962C8B-B14F-4D97-AF65-F5344CB8AC3E}">
        <p14:creationId xmlns:p14="http://schemas.microsoft.com/office/powerpoint/2010/main" val="996605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8" b="5808"/>
          <a:stretch/>
        </p:blipFill>
        <p:spPr>
          <a:xfrm>
            <a:off x="-9053" y="0"/>
            <a:ext cx="12192000" cy="6858000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Hunde im </a:t>
            </a:r>
            <a:r>
              <a:rPr lang="de-AT" dirty="0" err="1"/>
              <a:t>ortsgebiet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7434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9" t="188" r="9837" b="-188"/>
          <a:stretch/>
        </p:blipFill>
        <p:spPr>
          <a:xfrm>
            <a:off x="7543800" y="12880"/>
            <a:ext cx="4648200" cy="6858000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Qualzuchtmerkmale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SO SEHEN GEQUÄLTE HUNDE AUS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AT" dirty="0"/>
              <a:t>Platte, kleine Nasen, tiefe Nasenfalten</a:t>
            </a:r>
          </a:p>
          <a:p>
            <a:r>
              <a:rPr lang="de-AT" dirty="0"/>
              <a:t>Extremer Groß-/ Kleinwuchs (Gelenke)</a:t>
            </a:r>
          </a:p>
          <a:p>
            <a:r>
              <a:rPr lang="de-AT" dirty="0"/>
              <a:t>Nicht vollständiges / deformiertes Gebiss</a:t>
            </a:r>
          </a:p>
          <a:p>
            <a:r>
              <a:rPr lang="de-AT" dirty="0"/>
              <a:t>Unzureichende körpereigene Thermoregulation</a:t>
            </a:r>
          </a:p>
          <a:p>
            <a:r>
              <a:rPr lang="de-AT" dirty="0"/>
              <a:t>Ausgeprägte Hautfalten (Entzündungen)</a:t>
            </a:r>
          </a:p>
          <a:p>
            <a:r>
              <a:rPr lang="de-AT" dirty="0"/>
              <a:t>„Außergewöhnliche“ Farbschläge (Merle, </a:t>
            </a:r>
            <a:r>
              <a:rPr lang="de-AT" dirty="0" err="1"/>
              <a:t>Dilute</a:t>
            </a:r>
            <a:r>
              <a:rPr lang="de-A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9619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6" b="7866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Grundausstattung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54937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Grundausstattung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BRUSTGESCHIRR UND HALSBAND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Kräfteverteilung beim Brustgeschirr entlastet die Wirbelsäule</a:t>
            </a:r>
          </a:p>
          <a:p>
            <a:r>
              <a:rPr lang="de-AT" dirty="0"/>
              <a:t>Gute Passform des Brustgeschirrs sehr wichtig</a:t>
            </a:r>
          </a:p>
          <a:p>
            <a:r>
              <a:rPr lang="de-AT" dirty="0"/>
              <a:t>Halsband soll nie zu schmal sein</a:t>
            </a:r>
          </a:p>
        </p:txBody>
      </p:sp>
      <p:pic>
        <p:nvPicPr>
          <p:cNvPr id="7" name="Bildplatzhalt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3" r="79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53273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Grundausstattung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PASSFORM DES BRUSTGESCHIRRS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b="1" dirty="0">
                <a:solidFill>
                  <a:srgbClr val="840046"/>
                </a:solidFill>
              </a:rPr>
              <a:t>Y-förmiges</a:t>
            </a:r>
            <a:r>
              <a:rPr lang="de-AT" b="1" dirty="0"/>
              <a:t> </a:t>
            </a:r>
            <a:r>
              <a:rPr lang="de-AT" dirty="0"/>
              <a:t>Geschirr, das den Schultergelenken genügend Bewegungsfreiheit lässt</a:t>
            </a:r>
          </a:p>
          <a:p>
            <a:r>
              <a:rPr lang="de-AT" b="1" dirty="0">
                <a:solidFill>
                  <a:srgbClr val="840046"/>
                </a:solidFill>
              </a:rPr>
              <a:t>Hals des Hundes ist frei</a:t>
            </a:r>
          </a:p>
          <a:p>
            <a:r>
              <a:rPr lang="de-AT" dirty="0"/>
              <a:t>Mitte des </a:t>
            </a:r>
            <a:r>
              <a:rPr lang="de-AT" b="1" dirty="0">
                <a:solidFill>
                  <a:srgbClr val="840046"/>
                </a:solidFill>
              </a:rPr>
              <a:t>Y</a:t>
            </a:r>
            <a:r>
              <a:rPr lang="de-AT" dirty="0"/>
              <a:t> muss auf dem Brustbein aufliegen</a:t>
            </a:r>
          </a:p>
          <a:p>
            <a:r>
              <a:rPr lang="de-AT" dirty="0"/>
              <a:t>Achseln sind frei, damit Bewegungsradius der Vorderbeine nicht eingeschränkt wird</a:t>
            </a:r>
          </a:p>
          <a:p>
            <a:pPr marL="447675" indent="0">
              <a:buNone/>
            </a:pPr>
            <a:r>
              <a:rPr lang="de-AT" dirty="0"/>
              <a:t>Achtung bei anderen Passformen: Besonders Norwegergeschirre passen nur den wenigsten Hunden optimal!</a:t>
            </a:r>
          </a:p>
        </p:txBody>
      </p:sp>
    </p:spTree>
    <p:extLst>
      <p:ext uri="{BB962C8B-B14F-4D97-AF65-F5344CB8AC3E}">
        <p14:creationId xmlns:p14="http://schemas.microsoft.com/office/powerpoint/2010/main" val="4061601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Grundausstattung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LEINE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1,5 – 3 m (abhängig von Größe des Hundes) für Spaziergänge in der Stadt</a:t>
            </a:r>
          </a:p>
          <a:p>
            <a:pPr lvl="1"/>
            <a:r>
              <a:rPr lang="de-AT" dirty="0"/>
              <a:t>Länge verkehrsabhängig so wählen, dass der Hund jederzeit kontrollierbar ist, aber nicht in eine unnatürliche Haltung gezwungen wird</a:t>
            </a:r>
          </a:p>
          <a:p>
            <a:r>
              <a:rPr lang="de-AT" dirty="0"/>
              <a:t>Schleppleine (5 – 15 m) für Ausflüge ins Grüne</a:t>
            </a:r>
          </a:p>
          <a:p>
            <a:r>
              <a:rPr lang="de-AT" dirty="0" err="1"/>
              <a:t>Flexi</a:t>
            </a:r>
            <a:r>
              <a:rPr lang="de-AT" dirty="0"/>
              <a:t>-Leinen:</a:t>
            </a:r>
          </a:p>
          <a:p>
            <a:pPr lvl="1"/>
            <a:r>
              <a:rPr lang="de-AT" dirty="0"/>
              <a:t>Große Verletzungsgefahr für Hund und Mensch</a:t>
            </a:r>
          </a:p>
          <a:p>
            <a:pPr lvl="1"/>
            <a:r>
              <a:rPr lang="de-AT" dirty="0"/>
              <a:t>Hund „lernt“ Ziehen</a:t>
            </a:r>
          </a:p>
        </p:txBody>
      </p:sp>
    </p:spTree>
    <p:extLst>
      <p:ext uri="{BB962C8B-B14F-4D97-AF65-F5344CB8AC3E}">
        <p14:creationId xmlns:p14="http://schemas.microsoft.com/office/powerpoint/2010/main" val="3182402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Grundausstattung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MAULKORB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Der Größe und Kopfform des Hundes angepasst</a:t>
            </a:r>
          </a:p>
          <a:p>
            <a:r>
              <a:rPr lang="de-AT" dirty="0"/>
              <a:t>Luftdurchlässig</a:t>
            </a:r>
          </a:p>
          <a:p>
            <a:r>
              <a:rPr lang="de-AT" dirty="0"/>
              <a:t>Hecheln und Wasseraufnahme möglich</a:t>
            </a:r>
          </a:p>
          <a:p>
            <a:endParaRPr lang="de-AT" dirty="0"/>
          </a:p>
          <a:p>
            <a:r>
              <a:rPr lang="de-AT" b="1" dirty="0"/>
              <a:t>Achtung:</a:t>
            </a:r>
            <a:r>
              <a:rPr lang="de-AT" dirty="0"/>
              <a:t> Maulschlaufen sind keine Maulkörbe</a:t>
            </a:r>
          </a:p>
          <a:p>
            <a:pPr lvl="1"/>
            <a:r>
              <a:rPr lang="de-AT" dirty="0"/>
              <a:t>Normale Atmung nicht möglich</a:t>
            </a:r>
          </a:p>
          <a:p>
            <a:pPr lvl="1"/>
            <a:r>
              <a:rPr lang="de-AT" dirty="0"/>
              <a:t>Im Sommer lebensgefährlich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277" y="1620457"/>
            <a:ext cx="2648753" cy="277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79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Maulkorb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PRAKTISCHE ÜBUNG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de-AT" dirty="0"/>
          </a:p>
          <a:p>
            <a:r>
              <a:rPr lang="de-AT" dirty="0"/>
              <a:t>Das richtige Anlegen eines Maulkorbs muss unbedingt mit dem Hund trainiert werden.</a:t>
            </a:r>
          </a:p>
          <a:p>
            <a:r>
              <a:rPr lang="de-AT" dirty="0"/>
              <a:t>Ihre Kursvortragende*Ihr Kursvortragender zeigt Ihnen an dieser Stelle wie es funktioniert.</a:t>
            </a:r>
          </a:p>
          <a:p>
            <a:endParaRPr lang="de-AT" dirty="0"/>
          </a:p>
          <a:p>
            <a:endParaRPr lang="de-AT" dirty="0"/>
          </a:p>
        </p:txBody>
      </p:sp>
      <p:pic>
        <p:nvPicPr>
          <p:cNvPr id="7" name="Bildplatzhalt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" b="8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158912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Grundausstattung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DAS BRAUCHT DER HUND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Schlafplatz</a:t>
            </a:r>
          </a:p>
          <a:p>
            <a:pPr lvl="1"/>
            <a:r>
              <a:rPr lang="de-AT" dirty="0"/>
              <a:t>Körbe mit erhöhtem Rand, weiche Unterlage, Matte / Matratze</a:t>
            </a:r>
          </a:p>
          <a:p>
            <a:pPr lvl="1"/>
            <a:r>
              <a:rPr lang="de-AT" dirty="0"/>
              <a:t>Ruhiger, zugfreier Ort, nicht exponiert im Raum</a:t>
            </a:r>
          </a:p>
          <a:p>
            <a:pPr lvl="1"/>
            <a:r>
              <a:rPr lang="de-AT" dirty="0"/>
              <a:t>Störungen vermeiden, wenn der Hund schläft</a:t>
            </a:r>
          </a:p>
          <a:p>
            <a:r>
              <a:rPr lang="de-AT" dirty="0"/>
              <a:t>Näpfe für Futter und Wasser</a:t>
            </a:r>
          </a:p>
          <a:p>
            <a:r>
              <a:rPr lang="de-AT" dirty="0"/>
              <a:t>Spielzeug</a:t>
            </a:r>
          </a:p>
          <a:p>
            <a:pPr lvl="1"/>
            <a:r>
              <a:rPr lang="de-AT" dirty="0"/>
              <a:t>Kautschuk- und Futterspielzeuge</a:t>
            </a:r>
          </a:p>
          <a:p>
            <a:pPr lvl="1"/>
            <a:r>
              <a:rPr lang="de-AT" dirty="0"/>
              <a:t>Seilspielzeuge</a:t>
            </a:r>
          </a:p>
        </p:txBody>
      </p:sp>
    </p:spTree>
    <p:extLst>
      <p:ext uri="{BB962C8B-B14F-4D97-AF65-F5344CB8AC3E}">
        <p14:creationId xmlns:p14="http://schemas.microsoft.com/office/powerpoint/2010/main" val="2623427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Grundausstattung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UNTERWEGS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Faltbarer Napf</a:t>
            </a:r>
          </a:p>
          <a:p>
            <a:r>
              <a:rPr lang="de-AT" dirty="0"/>
              <a:t>Reisewasserflasche mit integriertem Napf</a:t>
            </a:r>
          </a:p>
          <a:p>
            <a:r>
              <a:rPr lang="de-AT" dirty="0"/>
              <a:t>Ruhedecke / Reisematte</a:t>
            </a:r>
          </a:p>
        </p:txBody>
      </p:sp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7" r="274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89070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Haltung und pflege eines Hundes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5249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" b="820"/>
          <a:stretch>
            <a:fillRect/>
          </a:stretch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Auf der Straße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EIN PAAR WICHTIGE REGELN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Generelle Leinen- oder Maulkorbpflicht im Ortsgebiet</a:t>
            </a:r>
            <a:br>
              <a:rPr lang="de-AT" dirty="0"/>
            </a:br>
            <a:r>
              <a:rPr lang="de-AT" dirty="0"/>
              <a:t>(</a:t>
            </a:r>
            <a:r>
              <a:rPr lang="de-AT" u="sng" dirty="0"/>
              <a:t>Ausnahme</a:t>
            </a:r>
            <a:r>
              <a:rPr lang="de-AT" dirty="0"/>
              <a:t>: Hunde mit erhöhtem Gefährdungspotential und „auffällige Hunde“ nur mit Leine </a:t>
            </a:r>
            <a:r>
              <a:rPr lang="de-AT" b="1" dirty="0"/>
              <a:t>und</a:t>
            </a:r>
            <a:r>
              <a:rPr lang="de-AT" dirty="0"/>
              <a:t> Maulkorb)</a:t>
            </a:r>
          </a:p>
          <a:p>
            <a:r>
              <a:rPr lang="de-AT" dirty="0"/>
              <a:t>Hund nicht unkontrolliert zu anderen Hunden hinlaufen lassen</a:t>
            </a:r>
          </a:p>
          <a:p>
            <a:r>
              <a:rPr lang="de-AT" dirty="0"/>
              <a:t>Kindern ausweichen</a:t>
            </a:r>
          </a:p>
        </p:txBody>
      </p:sp>
    </p:spTree>
    <p:extLst>
      <p:ext uri="{BB962C8B-B14F-4D97-AF65-F5344CB8AC3E}">
        <p14:creationId xmlns:p14="http://schemas.microsoft.com/office/powerpoint/2010/main" val="18607260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Fütterung und Kaubedürfnis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INDIVIDUELL ANGEPASST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Junge Hunde mehrmals täglich in kleinen Portionen füttern</a:t>
            </a:r>
          </a:p>
          <a:p>
            <a:r>
              <a:rPr lang="de-AT" dirty="0"/>
              <a:t>Ab dem 9. Lebensmonat zweimal täglich Futter</a:t>
            </a:r>
          </a:p>
          <a:p>
            <a:r>
              <a:rPr lang="de-AT" dirty="0"/>
              <a:t>Frisches Wasser muss immer in Trinkqualität zur Verfügung stehen</a:t>
            </a:r>
          </a:p>
          <a:p>
            <a:r>
              <a:rPr lang="de-AT" dirty="0"/>
              <a:t>Kaubedürfnis stillen</a:t>
            </a:r>
          </a:p>
          <a:p>
            <a:pPr lvl="1"/>
            <a:r>
              <a:rPr lang="de-AT" dirty="0"/>
              <a:t>Kauen beruhigt und ist wichtig für die Zahngesundheit</a:t>
            </a:r>
          </a:p>
          <a:p>
            <a:pPr lvl="1"/>
            <a:r>
              <a:rPr lang="de-AT" dirty="0"/>
              <a:t>Kaustangen, Futterspielzeuge (Kong, etc.), Karotten</a:t>
            </a:r>
          </a:p>
          <a:p>
            <a:pPr lvl="1"/>
            <a:r>
              <a:rPr lang="de-AT" dirty="0"/>
              <a:t>Keine gekochten Knochen, da große Verletzungsgefahr durch Splitter besteht</a:t>
            </a:r>
          </a:p>
        </p:txBody>
      </p:sp>
    </p:spTree>
    <p:extLst>
      <p:ext uri="{BB962C8B-B14F-4D97-AF65-F5344CB8AC3E}">
        <p14:creationId xmlns:p14="http://schemas.microsoft.com/office/powerpoint/2010/main" val="22121818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3" r="20485"/>
          <a:stretch/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Fellpflege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WICHTIGER GESUNDHEITSINDIKATOR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Spezielles Fell (Locken, dichte Unterwolle, sehr langes Haarkleid) bedarf besonderer Pflege </a:t>
            </a:r>
            <a:r>
              <a:rPr lang="de-DE" b="1" dirty="0"/>
              <a:t>→ </a:t>
            </a:r>
            <a:r>
              <a:rPr lang="de-AT" dirty="0"/>
              <a:t>Hundefrisör*in</a:t>
            </a:r>
          </a:p>
          <a:p>
            <a:r>
              <a:rPr lang="de-AT" dirty="0"/>
              <a:t>Augenmerk auf abgestorbene Haare in den Ohren nicht haarender Hunde</a:t>
            </a:r>
          </a:p>
          <a:p>
            <a:r>
              <a:rPr lang="de-AT" dirty="0"/>
              <a:t>Stumpfes Fell, Juckreiz, Schuppenbildung </a:t>
            </a:r>
            <a:r>
              <a:rPr lang="de-DE" b="1" dirty="0"/>
              <a:t>→ Tierarzt*Tierärztin</a:t>
            </a:r>
            <a:r>
              <a:rPr lang="de-A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7182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Fellpflege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PROPHYLAXE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Parasiten können rechtzeitig bemerkt und der Hund behandelt werden</a:t>
            </a:r>
          </a:p>
          <a:p>
            <a:pPr lvl="1"/>
            <a:r>
              <a:rPr lang="de-AT" dirty="0"/>
              <a:t>Vorsicht: Zecken / Flöhe sind nicht nur unangenehm, sondern auch Überträger gefährlicher Krankheiten (Borreliose, FSME, Gurkenbandwurm)</a:t>
            </a:r>
          </a:p>
          <a:p>
            <a:r>
              <a:rPr lang="de-AT" dirty="0"/>
              <a:t>Achtung Mäusegerste „</a:t>
            </a:r>
            <a:r>
              <a:rPr lang="de-AT" dirty="0" err="1"/>
              <a:t>Schliafhansl</a:t>
            </a:r>
            <a:r>
              <a:rPr lang="de-AT" dirty="0"/>
              <a:t>“!</a:t>
            </a:r>
          </a:p>
          <a:p>
            <a:r>
              <a:rPr lang="de-AT" dirty="0"/>
              <a:t>Absuchen nach dem Spaziergang ist die beste Prophylaxe</a:t>
            </a:r>
          </a:p>
        </p:txBody>
      </p:sp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7" t="17749" r="244" b="-30"/>
          <a:stretch/>
        </p:blipFill>
        <p:spPr>
          <a:xfrm rot="5400000">
            <a:off x="6438900" y="1104900"/>
            <a:ext cx="6858000" cy="4648200"/>
          </a:xfrm>
        </p:spPr>
      </p:pic>
    </p:spTree>
    <p:extLst>
      <p:ext uri="{BB962C8B-B14F-4D97-AF65-F5344CB8AC3E}">
        <p14:creationId xmlns:p14="http://schemas.microsoft.com/office/powerpoint/2010/main" val="8710854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Vorsorge zu Hause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SO BLEIBT DER HUND GESUND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Kontrolle der Ohren</a:t>
            </a:r>
          </a:p>
          <a:p>
            <a:pPr lvl="1"/>
            <a:r>
              <a:rPr lang="de-AT" dirty="0"/>
              <a:t>Bei häufigem Schütteln des Kopfes und der Ohren, Rötungen, unangenehmem Geruch </a:t>
            </a:r>
            <a:r>
              <a:rPr lang="de-DE" b="1" dirty="0"/>
              <a:t>→ Tierarzt*Tierärztin</a:t>
            </a:r>
            <a:r>
              <a:rPr lang="de-AT" b="1" dirty="0"/>
              <a:t> aufsuchen</a:t>
            </a:r>
          </a:p>
          <a:p>
            <a:r>
              <a:rPr lang="de-AT" dirty="0"/>
              <a:t>Kontrolle der Zähne</a:t>
            </a:r>
          </a:p>
          <a:p>
            <a:pPr lvl="1"/>
            <a:r>
              <a:rPr lang="de-AT" dirty="0"/>
              <a:t>Hund daran gewöhnen, den Fang zu öffnen</a:t>
            </a:r>
          </a:p>
          <a:p>
            <a:pPr lvl="1"/>
            <a:r>
              <a:rPr lang="de-AT" dirty="0"/>
              <a:t>Gesunde Zähne sind frei von Zahnstein, Zahnfleisch rosa</a:t>
            </a:r>
          </a:p>
          <a:p>
            <a:pPr lvl="1"/>
            <a:r>
              <a:rPr lang="de-AT" dirty="0"/>
              <a:t>Mundgeruch, Zahnstein, entzündetes Zahnfleisch, Kauprobleme </a:t>
            </a:r>
            <a:r>
              <a:rPr lang="de-DE" b="1" dirty="0"/>
              <a:t>→ Tierarzt*Tierärztin</a:t>
            </a:r>
            <a:r>
              <a:rPr lang="de-AT" dirty="0"/>
              <a:t> </a:t>
            </a:r>
            <a:r>
              <a:rPr lang="de-AT" b="1" dirty="0"/>
              <a:t>aufsuchen</a:t>
            </a:r>
          </a:p>
        </p:txBody>
      </p:sp>
    </p:spTree>
    <p:extLst>
      <p:ext uri="{BB962C8B-B14F-4D97-AF65-F5344CB8AC3E}">
        <p14:creationId xmlns:p14="http://schemas.microsoft.com/office/powerpoint/2010/main" val="39196338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Vorsorge zuhause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SO BLEIBT DER HUND GESUND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Kontrolle der Augen</a:t>
            </a:r>
          </a:p>
          <a:p>
            <a:pPr lvl="1"/>
            <a:r>
              <a:rPr lang="de-AT" dirty="0"/>
              <a:t>Tränen, Rötung, schleimiger / eitriger Ausfluss </a:t>
            </a:r>
            <a:r>
              <a:rPr lang="de-DE" b="1" dirty="0"/>
              <a:t>→ Tierarzt*Tierärztin</a:t>
            </a:r>
            <a:r>
              <a:rPr lang="de-AT" b="1" dirty="0"/>
              <a:t> aufsuchen</a:t>
            </a:r>
          </a:p>
          <a:p>
            <a:r>
              <a:rPr lang="de-AT" dirty="0"/>
              <a:t>Kontrolle der Pfoten</a:t>
            </a:r>
          </a:p>
          <a:p>
            <a:pPr lvl="1"/>
            <a:r>
              <a:rPr lang="de-AT" dirty="0"/>
              <a:t>Zehenzwischenräume auf Fremdkörper absuchen</a:t>
            </a:r>
          </a:p>
          <a:p>
            <a:pPr lvl="1"/>
            <a:r>
              <a:rPr lang="de-AT" dirty="0"/>
              <a:t>Winter: Hirschtalg / Ringelblumensalbe vor dem Spaziergang – danach mit lauwarmem Wasser waschen</a:t>
            </a:r>
          </a:p>
          <a:p>
            <a:pPr lvl="1"/>
            <a:r>
              <a:rPr lang="de-AT" dirty="0"/>
              <a:t>Krallen kurz halten, aber Achtung beim Selberkürzen: Krallen sind mit Blutgefäßen durchzogen</a:t>
            </a:r>
          </a:p>
        </p:txBody>
      </p:sp>
    </p:spTree>
    <p:extLst>
      <p:ext uri="{BB962C8B-B14F-4D97-AF65-F5344CB8AC3E}">
        <p14:creationId xmlns:p14="http://schemas.microsoft.com/office/powerpoint/2010/main" val="36173179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Häufigste akute Krankheitssymptome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AT" u="sng" dirty="0">
                <a:solidFill>
                  <a:srgbClr val="FF0000"/>
                </a:solidFill>
              </a:rPr>
              <a:t>WENN DAS PASSIERT, MUSS DER HUND JEDENFALLS ZU TIERARZT*TIERÄRZTIN!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Anhaltender Durchfall</a:t>
            </a:r>
          </a:p>
          <a:p>
            <a:r>
              <a:rPr lang="de-AT" dirty="0"/>
              <a:t>Häufiges Erbrechen</a:t>
            </a:r>
          </a:p>
          <a:p>
            <a:r>
              <a:rPr lang="de-AT" dirty="0"/>
              <a:t>Länger dauernde Appetitlosigkeit</a:t>
            </a:r>
          </a:p>
          <a:p>
            <a:r>
              <a:rPr lang="de-AT" dirty="0"/>
              <a:t>Blut im Harn / Kot</a:t>
            </a:r>
          </a:p>
          <a:p>
            <a:r>
              <a:rPr lang="de-AT" dirty="0"/>
              <a:t>Fieber (Normaltemperatur 37,5 °C – 38,5 °C)</a:t>
            </a:r>
          </a:p>
        </p:txBody>
      </p:sp>
    </p:spTree>
    <p:extLst>
      <p:ext uri="{BB962C8B-B14F-4D97-AF65-F5344CB8AC3E}">
        <p14:creationId xmlns:p14="http://schemas.microsoft.com/office/powerpoint/2010/main" val="8646058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Impfungen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NOTWENDIGER SCHUTZ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Grundimmunisierung und regelmäßige Auffrischungsimpfungen sind unbedingt notwendig</a:t>
            </a:r>
          </a:p>
          <a:p>
            <a:pPr lvl="1"/>
            <a:r>
              <a:rPr lang="de-AT" dirty="0"/>
              <a:t>Auffrischungsimpfungen erfolgen nach Angaben des Impfstoff-Herstellers und der Tierärztin*des Tierarztes</a:t>
            </a:r>
          </a:p>
          <a:p>
            <a:r>
              <a:rPr lang="de-AT" dirty="0"/>
              <a:t>Schutz vor gefährlichen Infektionskrankheiten</a:t>
            </a:r>
          </a:p>
          <a:p>
            <a:pPr lvl="1"/>
            <a:r>
              <a:rPr lang="de-AT" dirty="0" err="1"/>
              <a:t>Leptospirose</a:t>
            </a:r>
            <a:r>
              <a:rPr lang="de-AT" dirty="0"/>
              <a:t> und Tollwut (auch auf den Menschen übertragbar)</a:t>
            </a:r>
          </a:p>
          <a:p>
            <a:pPr lvl="1"/>
            <a:r>
              <a:rPr lang="de-AT" dirty="0"/>
              <a:t>Staupe, </a:t>
            </a:r>
            <a:r>
              <a:rPr lang="de-AT" dirty="0" err="1"/>
              <a:t>Parvovirose</a:t>
            </a:r>
            <a:r>
              <a:rPr lang="de-AT" dirty="0"/>
              <a:t>, Borreliose, Hepatitis </a:t>
            </a:r>
            <a:r>
              <a:rPr lang="de-AT" dirty="0" err="1"/>
              <a:t>contagiosa</a:t>
            </a:r>
            <a:r>
              <a:rPr lang="de-AT" dirty="0"/>
              <a:t> </a:t>
            </a:r>
            <a:r>
              <a:rPr lang="de-AT" dirty="0" err="1"/>
              <a:t>canis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680212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72" b="7872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Hund als soziales Lebewesen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38298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3" b="17533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vom Welpen zum erwachsenen </a:t>
            </a:r>
            <a:r>
              <a:rPr lang="de-AT" dirty="0" err="1"/>
              <a:t>hund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28850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Der Welpe und seine Sozialisation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SOZIALISIERUNGSPHASE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4.-14. (max. 16.) Woche</a:t>
            </a:r>
          </a:p>
          <a:p>
            <a:r>
              <a:rPr lang="de-AT" b="1" dirty="0"/>
              <a:t>Sensible Phase:</a:t>
            </a:r>
            <a:r>
              <a:rPr lang="de-AT" dirty="0"/>
              <a:t> Psyche und Gehirn des Welpen unterliegen großen Entwicklungsschritten</a:t>
            </a:r>
          </a:p>
          <a:p>
            <a:r>
              <a:rPr lang="de-AT" dirty="0"/>
              <a:t>Trennung von der Mutter (und damit Vergabe) darf frühestens mit 8-10 Wochen erfolgen</a:t>
            </a:r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0" r="24904"/>
          <a:stretch/>
        </p:blipFill>
        <p:spPr/>
      </p:pic>
    </p:spTree>
    <p:extLst>
      <p:ext uri="{BB962C8B-B14F-4D97-AF65-F5344CB8AC3E}">
        <p14:creationId xmlns:p14="http://schemas.microsoft.com/office/powerpoint/2010/main" val="2897722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7" r="27407"/>
          <a:stretch>
            <a:fillRect/>
          </a:stretch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Auf der Straße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DAS MACHT SINN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Von fremdem Eigentum fernhalten</a:t>
            </a:r>
            <a:br>
              <a:rPr lang="de-AT" dirty="0"/>
            </a:br>
            <a:r>
              <a:rPr lang="de-AT" dirty="0"/>
              <a:t>(kein Urinieren an Zeitungsständer, Autos, Hausfassaden, etc.)</a:t>
            </a:r>
          </a:p>
          <a:p>
            <a:r>
              <a:rPr lang="de-AT" dirty="0"/>
              <a:t>Längerer Einkaufsbummel = Stress</a:t>
            </a:r>
            <a:br>
              <a:rPr lang="de-AT" dirty="0"/>
            </a:br>
            <a:r>
              <a:rPr lang="de-DE" dirty="0"/>
              <a:t>→ Hund zuhause lassen</a:t>
            </a:r>
          </a:p>
          <a:p>
            <a:r>
              <a:rPr lang="de-DE" dirty="0"/>
              <a:t>Niemals vor Geschäften anhängen</a:t>
            </a:r>
          </a:p>
          <a:p>
            <a:pPr lvl="1"/>
            <a:r>
              <a:rPr lang="de-DE" dirty="0"/>
              <a:t>Diebstahl des Hundes</a:t>
            </a:r>
          </a:p>
          <a:p>
            <a:pPr lvl="1"/>
            <a:r>
              <a:rPr lang="de-DE" dirty="0"/>
              <a:t>Zwischenfälle mit Menschen, die den Hund bedrängen</a:t>
            </a:r>
          </a:p>
        </p:txBody>
      </p:sp>
      <p:sp>
        <p:nvSpPr>
          <p:cNvPr id="8" name="&quot;Nein&quot;-Symbol 4">
            <a:extLst>
              <a:ext uri="{FF2B5EF4-FFF2-40B4-BE49-F238E27FC236}">
                <a16:creationId xmlns:a16="http://schemas.microsoft.com/office/drawing/2014/main" id="{AA6C236F-786E-0E47-AF76-BFD03D44BB96}"/>
              </a:ext>
            </a:extLst>
          </p:cNvPr>
          <p:cNvSpPr/>
          <p:nvPr/>
        </p:nvSpPr>
        <p:spPr>
          <a:xfrm>
            <a:off x="10081846" y="0"/>
            <a:ext cx="2110154" cy="2039816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7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Der Welpe und seine Sozialisation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IN DER SOZIALISIERUNGSPHASE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AT" dirty="0"/>
              <a:t>Welpen sind Neuem gegenüber sehr offen</a:t>
            </a:r>
          </a:p>
          <a:p>
            <a:r>
              <a:rPr lang="de-AT" dirty="0"/>
              <a:t>Kennenlernen der alltäglichen Umwelt findet statt (Habituation)</a:t>
            </a:r>
          </a:p>
          <a:p>
            <a:pPr lvl="1"/>
            <a:r>
              <a:rPr lang="de-AT" dirty="0"/>
              <a:t>Welpen nicht überfordern und langsam an Reize heranführen</a:t>
            </a:r>
          </a:p>
          <a:p>
            <a:pPr lvl="1"/>
            <a:r>
              <a:rPr lang="de-AT" dirty="0"/>
              <a:t>Mit Dingen bekannt machen, die er auch später oft erlebt (</a:t>
            </a:r>
            <a:r>
              <a:rPr lang="de-AT" dirty="0" err="1"/>
              <a:t>Öffis</a:t>
            </a:r>
            <a:r>
              <a:rPr lang="de-AT" dirty="0"/>
              <a:t>, Scooter, Kinderwägen etc.)</a:t>
            </a:r>
          </a:p>
          <a:p>
            <a:r>
              <a:rPr lang="de-AT" dirty="0"/>
              <a:t>Erkennen des sozialen Umfeldes (Sozialisation)</a:t>
            </a:r>
          </a:p>
          <a:p>
            <a:pPr lvl="1"/>
            <a:r>
              <a:rPr lang="de-AT" dirty="0"/>
              <a:t>Kennenlernen von Bezugspersonen und ruhiges Beobachten von fremden Menschen (Rollstuhl, Gehhilfe, Kapuzen, Kinder, etc.)</a:t>
            </a:r>
          </a:p>
          <a:p>
            <a:pPr lvl="1"/>
            <a:r>
              <a:rPr lang="de-AT" dirty="0"/>
              <a:t>Bekanntmachen mit anderen Tieren</a:t>
            </a:r>
          </a:p>
          <a:p>
            <a:pPr lvl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81712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Welpengruppe</a:t>
            </a:r>
            <a:r>
              <a:rPr lang="de-AT" dirty="0"/>
              <a:t>, ja oder nein?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IN EINER GEEIGNETEN WELPENGRUPPE…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… sind maximal 4-6 Hunde</a:t>
            </a:r>
          </a:p>
          <a:p>
            <a:r>
              <a:rPr lang="de-AT" dirty="0"/>
              <a:t>… werden Alters- und Größenunterschiede zwischen den Hunden berücksichtigt und die Gruppe(n) entsprechend zusammengestellt</a:t>
            </a:r>
          </a:p>
          <a:p>
            <a:r>
              <a:rPr lang="de-AT" dirty="0"/>
              <a:t>… wird das Spiel unter den Welpen von Trainer*in überwacht und moderiert</a:t>
            </a:r>
          </a:p>
          <a:p>
            <a:r>
              <a:rPr lang="de-AT" dirty="0"/>
              <a:t>… gibt es viele Pausen, in denen die kleinen Hunde lernen dürfen, in Anwesenheit anderer Hunde zur Ruhe zu kommen</a:t>
            </a:r>
          </a:p>
          <a:p>
            <a:r>
              <a:rPr lang="de-AT" dirty="0"/>
              <a:t>… bekommen die Menschen viele Fragen beantwortet</a:t>
            </a:r>
          </a:p>
        </p:txBody>
      </p:sp>
    </p:spTree>
    <p:extLst>
      <p:ext uri="{BB962C8B-B14F-4D97-AF65-F5344CB8AC3E}">
        <p14:creationId xmlns:p14="http://schemas.microsoft.com/office/powerpoint/2010/main" val="39025088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t="404" r="27653" b="-404"/>
          <a:stretch/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Welpenschutz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… EIN SCHÖNES MÄRCHEN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 err="1"/>
              <a:t>Welpenschutz</a:t>
            </a:r>
            <a:r>
              <a:rPr lang="de-AT" dirty="0"/>
              <a:t> gibt es unter einander fremden Hunden nicht</a:t>
            </a:r>
          </a:p>
          <a:p>
            <a:r>
              <a:rPr lang="de-AT" dirty="0"/>
              <a:t>Manche Hunde mögen schlicht keine fremden Artgenossen und damit auch Welpen</a:t>
            </a:r>
          </a:p>
          <a:p>
            <a:r>
              <a:rPr lang="de-AT" dirty="0"/>
              <a:t>Welpen nie zu angeleinten Hunden lassen, ohne vorher andere Halterin*anderen Halter zu fragen</a:t>
            </a:r>
          </a:p>
          <a:p>
            <a:pPr lvl="1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602788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Pubertät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ZWEITE SENSIBLE PHASE DES HUNDES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Hormonhaushalt ändert sich</a:t>
            </a:r>
          </a:p>
          <a:p>
            <a:r>
              <a:rPr lang="de-AT" dirty="0"/>
              <a:t>Umfeld des Hundes bekommt plötzlich eine neue Bedeutung (Sexualpartner /-konkurrenten, Markieren, Läufigkeit der Hündin)</a:t>
            </a:r>
          </a:p>
          <a:p>
            <a:r>
              <a:rPr lang="de-AT" dirty="0"/>
              <a:t>Hunde in der Pubertät dadurch oft sehr abgelenkt (nicht „ungehorsam“)</a:t>
            </a:r>
          </a:p>
        </p:txBody>
      </p:sp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9" r="16091"/>
          <a:stretch/>
        </p:blipFill>
        <p:spPr/>
      </p:pic>
    </p:spTree>
    <p:extLst>
      <p:ext uri="{BB962C8B-B14F-4D97-AF65-F5344CB8AC3E}">
        <p14:creationId xmlns:p14="http://schemas.microsoft.com/office/powerpoint/2010/main" val="32210297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Pubertät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NUN IST GEDULD GEFRAGT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Änderung im Verhalten des Junghundes</a:t>
            </a:r>
          </a:p>
          <a:p>
            <a:pPr lvl="1"/>
            <a:r>
              <a:rPr lang="de-AT" dirty="0"/>
              <a:t>Distanz zu Halter*in beim Spaziergang wird größer: Hund mit Schleppleine sichern, beginnendes Jagdverhalten erkennen</a:t>
            </a:r>
          </a:p>
          <a:p>
            <a:pPr lvl="1"/>
            <a:r>
              <a:rPr lang="de-AT" dirty="0"/>
              <a:t>Plötzlich auftretende, eher unbegründete Ängste des Hundes</a:t>
            </a:r>
          </a:p>
          <a:p>
            <a:r>
              <a:rPr lang="de-AT" dirty="0"/>
              <a:t>Umgang mit dem pubertierenden </a:t>
            </a:r>
            <a:r>
              <a:rPr lang="de-AT" dirty="0" err="1"/>
              <a:t>Junghund</a:t>
            </a:r>
            <a:endParaRPr lang="de-AT" dirty="0"/>
          </a:p>
          <a:p>
            <a:pPr lvl="1"/>
            <a:r>
              <a:rPr lang="de-AT" dirty="0"/>
              <a:t>Junghunde benötigen vom Menschen Sicherheit und Souveränität – keinesfalls Ungeduld oder Strafe</a:t>
            </a:r>
          </a:p>
          <a:p>
            <a:pPr lvl="1"/>
            <a:r>
              <a:rPr lang="de-AT" dirty="0"/>
              <a:t>Bereits Erlerntes festigen, Neues sehr kleinschrittig und in ablenkungsarmer Umgebung üben</a:t>
            </a:r>
          </a:p>
        </p:txBody>
      </p:sp>
    </p:spTree>
    <p:extLst>
      <p:ext uri="{BB962C8B-B14F-4D97-AF65-F5344CB8AC3E}">
        <p14:creationId xmlns:p14="http://schemas.microsoft.com/office/powerpoint/2010/main" val="3552428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Pubertät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LÄUFIGKEIT DER HÜNDIN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Setzt je nach Rasse zwischen 7. und 12. Monat ein (manchmal auch später) und tritt 1 bis 2 mal jährlich für je etwa 3 Wochen auf</a:t>
            </a:r>
          </a:p>
          <a:p>
            <a:r>
              <a:rPr lang="de-AT" dirty="0"/>
              <a:t>Anzeichen:</a:t>
            </a:r>
          </a:p>
          <a:p>
            <a:pPr lvl="1"/>
            <a:r>
              <a:rPr lang="de-AT" dirty="0"/>
              <a:t>Anschwellen der äußeren Schamlippen</a:t>
            </a:r>
          </a:p>
          <a:p>
            <a:pPr lvl="1"/>
            <a:r>
              <a:rPr lang="de-AT" dirty="0"/>
              <a:t>Verhaltensänderungen (Anhänglichkeit, weniger Drang spazieren zu gehen, verändertes Verhalten gegenüber Artgenossen)</a:t>
            </a:r>
          </a:p>
          <a:p>
            <a:pPr lvl="1"/>
            <a:r>
              <a:rPr lang="de-AT" dirty="0"/>
              <a:t>Blutiger Scheidenausfluss</a:t>
            </a:r>
          </a:p>
          <a:p>
            <a:r>
              <a:rPr lang="de-AT" dirty="0" err="1"/>
              <a:t>Stehtage</a:t>
            </a:r>
            <a:r>
              <a:rPr lang="de-AT" dirty="0"/>
              <a:t>: Die Hündin ist jetzt paarungsbereit! Kein Freilauf für die Hündin und Vorsicht bei Begegnung mit freilaufenden Rüden!</a:t>
            </a:r>
          </a:p>
        </p:txBody>
      </p:sp>
    </p:spTree>
    <p:extLst>
      <p:ext uri="{BB962C8B-B14F-4D97-AF65-F5344CB8AC3E}">
        <p14:creationId xmlns:p14="http://schemas.microsoft.com/office/powerpoint/2010/main" val="7895665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platzhalter 1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Einordnung in die soziale gruppe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37747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Kooperation statt Dominanz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FREUNDLICHE KONSEQUENZ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Spielregeln im gemeinsamen Haushalt klar definieren</a:t>
            </a:r>
          </a:p>
          <a:p>
            <a:r>
              <a:rPr lang="de-AT" dirty="0"/>
              <a:t>Erwünschtes Verhalten belohnen, Alternativverhalten zu unerwünschtem Verhalten üben und anbieten</a:t>
            </a:r>
          </a:p>
          <a:p>
            <a:r>
              <a:rPr lang="de-AT" dirty="0"/>
              <a:t>Vertrauen stärken</a:t>
            </a:r>
          </a:p>
          <a:p>
            <a:pPr lvl="1"/>
            <a:r>
              <a:rPr lang="de-AT" dirty="0"/>
              <a:t>Bedürfnisse des Hundes kennen und darauf eingehen</a:t>
            </a:r>
          </a:p>
          <a:p>
            <a:pPr lvl="1"/>
            <a:r>
              <a:rPr lang="de-AT" dirty="0"/>
              <a:t>Ruhe und Sicherheit ausstrahlen, in Reaktionen für Hund berechenbar sein</a:t>
            </a:r>
          </a:p>
          <a:p>
            <a:pPr lvl="1"/>
            <a:r>
              <a:rPr lang="de-AT" dirty="0"/>
              <a:t>Gemeinsam interessante Dinge erleben</a:t>
            </a:r>
          </a:p>
        </p:txBody>
      </p:sp>
    </p:spTree>
    <p:extLst>
      <p:ext uri="{BB962C8B-B14F-4D97-AF65-F5344CB8AC3E}">
        <p14:creationId xmlns:p14="http://schemas.microsoft.com/office/powerpoint/2010/main" val="5200513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Beißhemmung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WELPEN IM PIRANHA-MODUS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Spiel unterbrechen, wenn Welpe zu fest beißt, Kauspielzeug anbieten</a:t>
            </a:r>
          </a:p>
          <a:p>
            <a:pPr lvl="1"/>
            <a:r>
              <a:rPr lang="de-AT" dirty="0"/>
              <a:t>In einem Haushalt mit Kindern (empfindlichere Haut) Spiel gleich unterbrechen, wenn Zähne die Haut berühren</a:t>
            </a:r>
          </a:p>
          <a:p>
            <a:r>
              <a:rPr lang="de-AT" dirty="0"/>
              <a:t>Konsequenz: nicht an einem Tag Beißen zulassen, am nächsten plötzlich nicht mehr</a:t>
            </a:r>
          </a:p>
        </p:txBody>
      </p:sp>
      <p:pic>
        <p:nvPicPr>
          <p:cNvPr id="8" name="Bildplatzhalt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6" r="27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43048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7" b="6777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Hund und </a:t>
            </a:r>
            <a:r>
              <a:rPr lang="de-AT" dirty="0" err="1"/>
              <a:t>kind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85629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" b="820"/>
          <a:stretch>
            <a:fillRect/>
          </a:stretch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In den </a:t>
            </a:r>
            <a:r>
              <a:rPr lang="de-AT" dirty="0" err="1"/>
              <a:t>Öffis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GENERELL GILT: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Leinen- und Maulkorbpflicht (keine Maulschlaufe!)</a:t>
            </a:r>
          </a:p>
          <a:p>
            <a:r>
              <a:rPr lang="de-AT" b="1" dirty="0">
                <a:solidFill>
                  <a:srgbClr val="FF0000"/>
                </a:solidFill>
              </a:rPr>
              <a:t>Achtung Verletzungsgefahr! Bitte lassen Sie Ihren Hund niemals auf die Rolltreppe.</a:t>
            </a:r>
          </a:p>
        </p:txBody>
      </p:sp>
    </p:spTree>
    <p:extLst>
      <p:ext uri="{BB962C8B-B14F-4D97-AF65-F5344CB8AC3E}">
        <p14:creationId xmlns:p14="http://schemas.microsoft.com/office/powerpoint/2010/main" val="2694283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Kind und Hund im gemeinsamen Haushalt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KIND UND HUND NIE UNBEAUFSICHTIGT LASSEN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„Den“ kinderfreundlichen Hund gibt es nicht</a:t>
            </a:r>
          </a:p>
          <a:p>
            <a:pPr lvl="1"/>
            <a:r>
              <a:rPr lang="de-AT" dirty="0"/>
              <a:t>Hunde sind eigenständige Lebewesen, die respektvoll behandelt werden möchten</a:t>
            </a:r>
          </a:p>
          <a:p>
            <a:pPr lvl="1"/>
            <a:r>
              <a:rPr lang="de-AT" dirty="0"/>
              <a:t>Großes Potenzial für Missverständnisse in der Hund-Kind-Kommunikation</a:t>
            </a:r>
          </a:p>
          <a:p>
            <a:r>
              <a:rPr lang="de-AT" dirty="0"/>
              <a:t>Als Erwachsener gut über Beschwichtigungssignale des Hundes Bescheid wissen, eigenes Auge schulen</a:t>
            </a:r>
          </a:p>
          <a:p>
            <a:r>
              <a:rPr lang="de-AT" dirty="0"/>
              <a:t>Rückzugsort einrichten: Kind lernt, dass der Hund dort nicht gestört werden darf</a:t>
            </a:r>
          </a:p>
        </p:txBody>
      </p:sp>
    </p:spTree>
    <p:extLst>
      <p:ext uri="{BB962C8B-B14F-4D97-AF65-F5344CB8AC3E}">
        <p14:creationId xmlns:p14="http://schemas.microsoft.com/office/powerpoint/2010/main" val="25519391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Kind und Hund im gemeinsamen Haushalt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DAS KANN MAN KINDERN BEIBRINGEN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Zeigen, wie der Hund berührt werden möchte</a:t>
            </a:r>
          </a:p>
          <a:p>
            <a:pPr lvl="1"/>
            <a:r>
              <a:rPr lang="de-AT" dirty="0"/>
              <a:t>Nicht von oben anfassen, </a:t>
            </a:r>
            <a:r>
              <a:rPr lang="de-AT" dirty="0" err="1"/>
              <a:t>drüberbeugen</a:t>
            </a:r>
            <a:r>
              <a:rPr lang="de-AT" dirty="0"/>
              <a:t>, umarmen</a:t>
            </a:r>
          </a:p>
          <a:p>
            <a:pPr lvl="1"/>
            <a:r>
              <a:rPr lang="de-AT" dirty="0"/>
              <a:t>Sanfte Berührungen: kein Ziehen, Zwicken, etc.</a:t>
            </a:r>
          </a:p>
          <a:p>
            <a:r>
              <a:rPr lang="de-AT" dirty="0"/>
              <a:t>Ruhiges Verhalten in Hundenähe</a:t>
            </a:r>
          </a:p>
          <a:p>
            <a:pPr lvl="1"/>
            <a:r>
              <a:rPr lang="de-AT" dirty="0"/>
              <a:t>Kein lautes Schreien oder schnelles Vorbeilaufen</a:t>
            </a:r>
          </a:p>
          <a:p>
            <a:pPr lvl="1"/>
            <a:r>
              <a:rPr lang="de-AT" dirty="0"/>
              <a:t>Hund während Kindergeburtstag nie im selben Raum lassen</a:t>
            </a:r>
          </a:p>
          <a:p>
            <a:r>
              <a:rPr lang="de-AT" dirty="0"/>
              <a:t>Kindern beibringen Halter*innen zu fragen, bevor sie fremden Hund streicheln</a:t>
            </a:r>
          </a:p>
        </p:txBody>
      </p:sp>
    </p:spTree>
    <p:extLst>
      <p:ext uri="{BB962C8B-B14F-4D97-AF65-F5344CB8AC3E}">
        <p14:creationId xmlns:p14="http://schemas.microsoft.com/office/powerpoint/2010/main" val="3883910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" t="23935" r="227" b="2549"/>
          <a:stretch/>
        </p:blipFill>
        <p:spPr>
          <a:xfrm>
            <a:off x="-27710" y="0"/>
            <a:ext cx="12192000" cy="685800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Lernverhalten von Hunden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69430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Lernen durch Verknüpfung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ZWEI REIZE IN VERBINDUNG BRINGEN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Unmittelbarer Zusammenhang (max. 1 Sekunde)</a:t>
            </a:r>
          </a:p>
          <a:p>
            <a:r>
              <a:rPr lang="de-AT" dirty="0"/>
              <a:t>Konsequenz wird vom Hund als angenehm oder unangenehm empfunden</a:t>
            </a:r>
          </a:p>
          <a:p>
            <a:pPr lvl="1"/>
            <a:r>
              <a:rPr lang="de-AT" dirty="0"/>
              <a:t>Angenehm: Wortsignal + Futter</a:t>
            </a:r>
          </a:p>
          <a:p>
            <a:pPr lvl="1"/>
            <a:r>
              <a:rPr lang="de-AT" dirty="0"/>
              <a:t>Unangenehm: Ignorieren, Entzug von etwas Angenehmem (Aufmerksamkeit, Spielzeug, etc.)</a:t>
            </a:r>
          </a:p>
          <a:p>
            <a:r>
              <a:rPr lang="de-AT" dirty="0"/>
              <a:t>Wiederholungen sind notwendig um Verbindung herzustellen</a:t>
            </a:r>
          </a:p>
        </p:txBody>
      </p:sp>
    </p:spTree>
    <p:extLst>
      <p:ext uri="{BB962C8B-B14F-4D97-AF65-F5344CB8AC3E}">
        <p14:creationId xmlns:p14="http://schemas.microsoft.com/office/powerpoint/2010/main" val="41477933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Lernen durch Erfolg und Misserfolg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WAS ZAHLT SICH AUS?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Erfolg (z.B. Futter, Aufmerksamkeit) </a:t>
            </a:r>
            <a:r>
              <a:rPr lang="de-AT" b="1" dirty="0"/>
              <a:t>verstärkt</a:t>
            </a:r>
            <a:r>
              <a:rPr lang="de-AT" dirty="0"/>
              <a:t> das Verhalten des Hundes</a:t>
            </a:r>
          </a:p>
          <a:p>
            <a:r>
              <a:rPr lang="de-AT" dirty="0"/>
              <a:t>Misserfolg (z.B. Hund wird ignoriert) </a:t>
            </a:r>
            <a:r>
              <a:rPr lang="de-AT" b="1" dirty="0"/>
              <a:t>reduziert</a:t>
            </a:r>
            <a:r>
              <a:rPr lang="de-AT" dirty="0"/>
              <a:t> das gezeigte Verhalten</a:t>
            </a:r>
          </a:p>
          <a:p>
            <a:r>
              <a:rPr lang="de-AT" dirty="0"/>
              <a:t>Beispiel: Anspringen in Begrüßungssituationen</a:t>
            </a:r>
          </a:p>
          <a:p>
            <a:pPr lvl="1"/>
            <a:r>
              <a:rPr lang="de-AT" dirty="0"/>
              <a:t>Ruhiges Verhalten des Hundes bringt Leckerlis und Aufmerksamkeit</a:t>
            </a:r>
          </a:p>
          <a:p>
            <a:pPr lvl="1"/>
            <a:r>
              <a:rPr lang="de-AT" dirty="0"/>
              <a:t>Anspringen veranlasst Menschen sich abzuwenden</a:t>
            </a:r>
          </a:p>
        </p:txBody>
      </p:sp>
    </p:spTree>
    <p:extLst>
      <p:ext uri="{BB962C8B-B14F-4D97-AF65-F5344CB8AC3E}">
        <p14:creationId xmlns:p14="http://schemas.microsoft.com/office/powerpoint/2010/main" val="30218417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Verstärkung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DINGE, DIE SPASS MACHEN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Verhalten </a:t>
            </a:r>
            <a:r>
              <a:rPr lang="de-DE" dirty="0"/>
              <a:t>→ Belohnung: max. 1 Sekunde</a:t>
            </a:r>
          </a:p>
          <a:p>
            <a:r>
              <a:rPr lang="de-DE" dirty="0"/>
              <a:t>Vielfältig belohnen:</a:t>
            </a:r>
          </a:p>
          <a:p>
            <a:pPr lvl="1"/>
            <a:r>
              <a:rPr lang="de-DE" dirty="0"/>
              <a:t>Verschiedene Leckerbissen, Spielzeug</a:t>
            </a:r>
          </a:p>
          <a:p>
            <a:pPr lvl="1"/>
            <a:r>
              <a:rPr lang="de-DE" dirty="0"/>
              <a:t>Aufmerksamkeit</a:t>
            </a:r>
          </a:p>
          <a:p>
            <a:pPr lvl="1"/>
            <a:r>
              <a:rPr lang="de-DE" dirty="0"/>
              <a:t>Buddeln oder ins Wasser dürfen</a:t>
            </a:r>
          </a:p>
          <a:p>
            <a:pPr lvl="1"/>
            <a:r>
              <a:rPr lang="de-DE" dirty="0" err="1"/>
              <a:t>Abgeleint</a:t>
            </a:r>
            <a:r>
              <a:rPr lang="de-DE" dirty="0"/>
              <a:t> werden, Zugang zu interessanten Plätzen oder Hundefreunden</a:t>
            </a:r>
          </a:p>
          <a:p>
            <a:r>
              <a:rPr lang="de-DE" dirty="0"/>
              <a:t>Achtung: Hund empfindet Streicheln in Trainingssituationen selten als Belohnung</a:t>
            </a:r>
          </a:p>
        </p:txBody>
      </p:sp>
    </p:spTree>
    <p:extLst>
      <p:ext uri="{BB962C8B-B14F-4D97-AF65-F5344CB8AC3E}">
        <p14:creationId xmlns:p14="http://schemas.microsoft.com/office/powerpoint/2010/main" val="3297079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Strafe durch Zufügen </a:t>
            </a:r>
            <a:r>
              <a:rPr lang="de-AT"/>
              <a:t>von Unangenehmem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>
                <a:solidFill>
                  <a:srgbClr val="FF0000"/>
                </a:solidFill>
              </a:rPr>
              <a:t>VERTRAUEN ZU HALTER*IN WIRD GESCHÄDIGT!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Leinenruck und Anschreien sind unzulässig</a:t>
            </a:r>
          </a:p>
          <a:p>
            <a:r>
              <a:rPr lang="de-DE" dirty="0"/>
              <a:t>Fehlverknüpfung: Hund verknüpft des unangenehme Ereignis mit etwas komplett Anderem (vorbeikommendes Kind, Hund, etc.)</a:t>
            </a:r>
          </a:p>
          <a:p>
            <a:r>
              <a:rPr lang="de-DE" dirty="0"/>
              <a:t>Konfrontationsmethoden erhöhen die Wahrscheinlichkeit für später auftretendes, aggressives Verhalten</a:t>
            </a:r>
          </a:p>
          <a:p>
            <a:r>
              <a:rPr lang="de-DE" dirty="0"/>
              <a:t>Bestrafungsformen wie Stachelhalsbänder, Schlagen oder Treten sind gesetzlich verboten!</a:t>
            </a:r>
          </a:p>
        </p:txBody>
      </p:sp>
    </p:spTree>
    <p:extLst>
      <p:ext uri="{BB962C8B-B14F-4D97-AF65-F5344CB8AC3E}">
        <p14:creationId xmlns:p14="http://schemas.microsoft.com/office/powerpoint/2010/main" val="7149094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3" r="12861"/>
          <a:stretch/>
        </p:blipFill>
        <p:spPr/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Dem Hund etwas Neues beibringen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ANGENEHME TRAININGSATHMOSPHÄRE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Ruhige, ablenkungsarme Umgebung</a:t>
            </a:r>
          </a:p>
          <a:p>
            <a:r>
              <a:rPr lang="de-AT" dirty="0"/>
              <a:t>Durchdachtes Training</a:t>
            </a:r>
          </a:p>
          <a:p>
            <a:pPr lvl="1"/>
            <a:r>
              <a:rPr lang="de-AT" dirty="0"/>
              <a:t>Trainingsziel, Übung ist für den Hund klar</a:t>
            </a:r>
          </a:p>
          <a:p>
            <a:pPr lvl="1"/>
            <a:r>
              <a:rPr lang="de-AT" dirty="0"/>
              <a:t>Belohnung so, dass der Hund sie wirklich als Belohnung empfindet</a:t>
            </a:r>
          </a:p>
          <a:p>
            <a:r>
              <a:rPr lang="de-AT" dirty="0"/>
              <a:t>Mensch freundlich und gut gelaunt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4315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Dem Hund etwas Neues beibringen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DEN TRAININGSPLAN UMSETZEN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AT" dirty="0"/>
              <a:t>Kleinschrittiges Training</a:t>
            </a:r>
          </a:p>
          <a:p>
            <a:r>
              <a:rPr lang="de-AT" dirty="0"/>
              <a:t>Kurze Einheiten (5 bis max. 10 Minuten), Pausen</a:t>
            </a:r>
          </a:p>
          <a:p>
            <a:r>
              <a:rPr lang="de-AT" dirty="0"/>
              <a:t>Achtung Körpersprache: Bei Übungen (z.B. „Platz“) nicht über den Hund beugen, Achtsamkeit besonders bei sehr kleinen Hunden</a:t>
            </a:r>
          </a:p>
          <a:p>
            <a:r>
              <a:rPr lang="de-AT" dirty="0"/>
              <a:t>Später:</a:t>
            </a:r>
          </a:p>
          <a:p>
            <a:pPr lvl="1"/>
            <a:r>
              <a:rPr lang="de-AT" dirty="0"/>
              <a:t>Ablenkungen integrieren</a:t>
            </a:r>
          </a:p>
          <a:p>
            <a:pPr lvl="1"/>
            <a:r>
              <a:rPr lang="de-AT" dirty="0"/>
              <a:t>An unterschiedlichen Orten üben</a:t>
            </a:r>
          </a:p>
          <a:p>
            <a:pPr lvl="1"/>
            <a:r>
              <a:rPr lang="de-AT" dirty="0"/>
              <a:t>Belohnungen variieren</a:t>
            </a:r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74680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Stubenreinheit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DEN WELPEN GUT BEOBACHTEN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Anzeichen erkennen lernen und schnell darauf reagieren</a:t>
            </a:r>
          </a:p>
          <a:p>
            <a:r>
              <a:rPr lang="de-AT" dirty="0"/>
              <a:t>Alle 2 Stunden, nach dem Fressen, Schlafen, Spielen hinausgehen</a:t>
            </a:r>
          </a:p>
          <a:p>
            <a:r>
              <a:rPr lang="de-AT" dirty="0"/>
              <a:t>Welpen hinaustragen, damit kein Missgeschick im Flur passiert</a:t>
            </a:r>
          </a:p>
          <a:p>
            <a:r>
              <a:rPr lang="de-AT" dirty="0"/>
              <a:t>Zeitraum langsam ausdehnen</a:t>
            </a:r>
          </a:p>
          <a:p>
            <a:r>
              <a:rPr lang="de-AT" dirty="0"/>
              <a:t>Missgeschicke kommentarlos säubern, Bestrafung führt nur dazu, dass sich der Hund in Zukunft löst, wenn Halter*in nicht in der Nähe ist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797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Im Auto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DIE SICHERUNG DES HUNDES IST GESETZLICH VORGESCHRIEBEN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Kofferraum: Verpflichtende Trennung zu Fahrgastraum</a:t>
            </a:r>
          </a:p>
          <a:p>
            <a:r>
              <a:rPr lang="de-AT" dirty="0"/>
              <a:t>Transportbox: Hund sollte aufrecht stehen, sitzen, liegen können</a:t>
            </a:r>
          </a:p>
          <a:p>
            <a:r>
              <a:rPr lang="de-AT" dirty="0"/>
              <a:t>Hunde-Gurt (Vorsicht: Gefahr für den Menschen)</a:t>
            </a:r>
          </a:p>
          <a:p>
            <a:pPr lvl="1"/>
            <a:r>
              <a:rPr lang="de-AT" dirty="0"/>
              <a:t>Belastbarkeit im Verhältnis zum Gewicht des Hundes</a:t>
            </a:r>
          </a:p>
          <a:p>
            <a:pPr lvl="1"/>
            <a:r>
              <a:rPr lang="de-AT" dirty="0"/>
              <a:t>Länge des Gurtes (Hund prallt von hinten in den Fahrersitz)</a:t>
            </a:r>
          </a:p>
          <a:p>
            <a:r>
              <a:rPr lang="de-AT" dirty="0"/>
              <a:t>Bei längeren Fahrten Pausen einrechnen!</a:t>
            </a:r>
          </a:p>
        </p:txBody>
      </p:sp>
    </p:spTree>
    <p:extLst>
      <p:ext uri="{BB962C8B-B14F-4D97-AF65-F5344CB8AC3E}">
        <p14:creationId xmlns:p14="http://schemas.microsoft.com/office/powerpoint/2010/main" val="8174459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Leinenführigkeit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AUFMERKSAM UND GEMEINSAM SPAZIEREN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Blickkontakt des Hundes zum Menschen intensiv bestätigen, loben und füttern</a:t>
            </a:r>
          </a:p>
          <a:p>
            <a:r>
              <a:rPr lang="de-AT" dirty="0"/>
              <a:t>Gehen an lockerer Leine häufig bestätigen</a:t>
            </a:r>
          </a:p>
          <a:p>
            <a:pPr lvl="1"/>
            <a:r>
              <a:rPr lang="de-AT" dirty="0"/>
              <a:t>Leckerli</a:t>
            </a:r>
          </a:p>
          <a:p>
            <a:pPr lvl="1"/>
            <a:r>
              <a:rPr lang="de-AT" dirty="0"/>
              <a:t>Gemeinsam zu einem interessantem Ort gehen, nicht auf den letzten Metern ziehen lassen (Erfolg)</a:t>
            </a:r>
          </a:p>
          <a:p>
            <a:r>
              <a:rPr lang="de-AT" dirty="0"/>
              <a:t>Achtung: Oftmals wird „locker an der Leine gehen“ vom Menschen „übersehen“, weil der Hund dann ohnehin unauffällig ist – hier beginnen die ersten Probleme</a:t>
            </a:r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744399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Alleine bleiben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LANGSAME GEWÖHNUNG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Wohnung kurz kommentarlos verlassen und gleich wiederkommen</a:t>
            </a:r>
          </a:p>
          <a:p>
            <a:r>
              <a:rPr lang="de-AT" dirty="0"/>
              <a:t>Den Hund an Fortgeh-Signale gewöhnen und Zeitdauer langsam ausdehnen</a:t>
            </a:r>
          </a:p>
          <a:p>
            <a:r>
              <a:rPr lang="de-AT" dirty="0"/>
              <a:t>Während des </a:t>
            </a:r>
            <a:r>
              <a:rPr lang="de-AT" dirty="0" err="1"/>
              <a:t>Alleinebleibens</a:t>
            </a:r>
            <a:r>
              <a:rPr lang="de-AT" dirty="0"/>
              <a:t>:</a:t>
            </a:r>
          </a:p>
          <a:p>
            <a:pPr lvl="1"/>
            <a:r>
              <a:rPr lang="de-AT" dirty="0"/>
              <a:t>Beschäftigung zur Verfügung stellen</a:t>
            </a:r>
          </a:p>
          <a:p>
            <a:pPr lvl="1"/>
            <a:r>
              <a:rPr lang="de-AT" dirty="0"/>
              <a:t>Evtl. Radio laufen lassen, um Außengeräusche zu minimieren</a:t>
            </a:r>
          </a:p>
          <a:p>
            <a:r>
              <a:rPr lang="de-AT" dirty="0"/>
              <a:t>Den Hund auch später nie länger als 4-6 Stunden alleine lassen</a:t>
            </a:r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8182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2" r="16548"/>
          <a:stretch/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Kleiner Hund, kleines Problem?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VERHALTENSPROBLEME SIND NICHT LUSTIG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AT" dirty="0"/>
              <a:t>Leineziehen für Mensch nicht störend – Wirbelsäulenprobleme beim Hund</a:t>
            </a:r>
          </a:p>
          <a:p>
            <a:r>
              <a:rPr lang="de-AT" dirty="0"/>
              <a:t>Anbellen von als bedrohlich wahrgenommenen Menschen, Artgenossen</a:t>
            </a:r>
          </a:p>
          <a:p>
            <a:pPr lvl="1"/>
            <a:r>
              <a:rPr lang="de-AT" dirty="0"/>
              <a:t>Hochgradiges Unwohlsein des kleinen Hundes</a:t>
            </a:r>
          </a:p>
          <a:p>
            <a:pPr lvl="1"/>
            <a:r>
              <a:rPr lang="de-AT" dirty="0"/>
              <a:t>Aggressives Verhalten zur Distanzvergrößerung</a:t>
            </a:r>
          </a:p>
          <a:p>
            <a:pPr lvl="1"/>
            <a:r>
              <a:rPr lang="de-AT" dirty="0"/>
              <a:t>Stresszeichen des Kleinhundes werden häufig nicht beachtet</a:t>
            </a:r>
          </a:p>
        </p:txBody>
      </p:sp>
    </p:spTree>
    <p:extLst>
      <p:ext uri="{BB962C8B-B14F-4D97-AF65-F5344CB8AC3E}">
        <p14:creationId xmlns:p14="http://schemas.microsoft.com/office/powerpoint/2010/main" val="38055969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Wenn es doch mal Probleme gibt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HUNDGERECHTES TRAINING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Qualifizierte*r Hundetrainer*in berät und unterstützt bei problematischen Verhaltensweisen</a:t>
            </a:r>
          </a:p>
          <a:p>
            <a:r>
              <a:rPr lang="de-AT" dirty="0"/>
              <a:t>Es muss sichergestellt sein, dass das Training</a:t>
            </a:r>
          </a:p>
          <a:p>
            <a:pPr lvl="1"/>
            <a:r>
              <a:rPr lang="de-AT" dirty="0"/>
              <a:t>sachkundig,</a:t>
            </a:r>
          </a:p>
          <a:p>
            <a:pPr lvl="1"/>
            <a:r>
              <a:rPr lang="de-AT" dirty="0"/>
              <a:t>tierschutzgerecht,</a:t>
            </a:r>
          </a:p>
          <a:p>
            <a:pPr lvl="1"/>
            <a:r>
              <a:rPr lang="de-AT" dirty="0"/>
              <a:t>mit auf positiver Verstärkung basierendem Training</a:t>
            </a:r>
          </a:p>
          <a:p>
            <a:pPr marL="447675" indent="0">
              <a:buNone/>
            </a:pPr>
            <a:r>
              <a:rPr lang="de-AT" dirty="0"/>
              <a:t>	erfolgt</a:t>
            </a:r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16147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D6E00AE0-1780-3240-8CD9-36F2D0CAC8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Die Sprache des Hundes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722142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Körpersprache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HUNDE KOMMUNIZIEREN MIT IHREM GANZEN KÖRPER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Um den Hund zu verstehen, müssen alle Anzeichen zusammen betrachtet werden</a:t>
            </a:r>
          </a:p>
          <a:p>
            <a:pPr lvl="1"/>
            <a:r>
              <a:rPr lang="de-AT" dirty="0"/>
              <a:t>Gesichtsausdruck (Maul, Ohren, Augen, Stirnfalten)</a:t>
            </a:r>
          </a:p>
          <a:p>
            <a:pPr lvl="1"/>
            <a:r>
              <a:rPr lang="de-AT" dirty="0"/>
              <a:t>Rutenhaltung</a:t>
            </a:r>
          </a:p>
          <a:p>
            <a:pPr lvl="1"/>
            <a:r>
              <a:rPr lang="de-AT" dirty="0"/>
              <a:t>Körperspannung</a:t>
            </a:r>
          </a:p>
          <a:p>
            <a:pPr lvl="1"/>
            <a:r>
              <a:rPr lang="de-AT" dirty="0"/>
              <a:t>Gewichtsverlagerung</a:t>
            </a:r>
          </a:p>
          <a:p>
            <a:pPr lvl="1"/>
            <a:r>
              <a:rPr lang="de-AT" dirty="0"/>
              <a:t>Vokalisation (Bellen, Jaulen, Knurren)</a:t>
            </a:r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773557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/>
              <a:t>Körpersprache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HUNDE KOMMEN IN ALLEN FORMEN UND FARBEN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de-AT" dirty="0"/>
          </a:p>
          <a:p>
            <a:r>
              <a:rPr lang="de-AT" dirty="0"/>
              <a:t>Bei rassebedingten Einschränkungen (dichte Behaarung, runder Schädel, extreme Falten, zurückgebildete Rute, etc.) kann es mit dem „Lesen“ der Körpersprache schon mal schwierig werden.</a:t>
            </a:r>
          </a:p>
        </p:txBody>
      </p:sp>
      <p:pic>
        <p:nvPicPr>
          <p:cNvPr id="7" name="Bild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6" r="2255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3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Beschwichtigungssignale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KOMMUNIKATION, DIE ERKANNT WERDEN WILL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 err="1"/>
              <a:t>Calming</a:t>
            </a:r>
            <a:r>
              <a:rPr lang="de-AT" dirty="0"/>
              <a:t> Signals dienen der Deeskalation / Vorbeugung von Konflikten</a:t>
            </a:r>
          </a:p>
          <a:p>
            <a:r>
              <a:rPr lang="de-AT" dirty="0"/>
              <a:t>Zeigen momentane Unsicherheit des Hundes in einer Situation</a:t>
            </a:r>
          </a:p>
          <a:p>
            <a:r>
              <a:rPr lang="de-AT" dirty="0"/>
              <a:t>Einsatz in der Kommunikation mit Artgenossen, aber auch mit anderen Tieren und vor allem dem Menschen</a:t>
            </a:r>
          </a:p>
          <a:p>
            <a:r>
              <a:rPr lang="de-AT" dirty="0"/>
              <a:t>Erkennen der Signale ist essenziell für ein gutes und vertrauensvolles Zusammenleben mit dem Hund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29143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Beschwichtigungssignale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EIN PAAR BEISPIELE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 numCol="2">
            <a:normAutofit/>
          </a:bodyPr>
          <a:lstStyle/>
          <a:p>
            <a:r>
              <a:rPr lang="de-AT" dirty="0"/>
              <a:t>Abwenden von Blick, Kopf</a:t>
            </a:r>
          </a:p>
          <a:p>
            <a:r>
              <a:rPr lang="de-AT" dirty="0"/>
              <a:t>Wegdrehen</a:t>
            </a:r>
          </a:p>
          <a:p>
            <a:r>
              <a:rPr lang="de-AT" dirty="0"/>
              <a:t>Kopf senken</a:t>
            </a:r>
          </a:p>
          <a:p>
            <a:r>
              <a:rPr lang="de-AT" dirty="0"/>
              <a:t>Schnüffeln</a:t>
            </a:r>
          </a:p>
          <a:p>
            <a:r>
              <a:rPr lang="de-AT" dirty="0"/>
              <a:t>Über die Schnauze lecken</a:t>
            </a:r>
          </a:p>
          <a:p>
            <a:r>
              <a:rPr lang="de-AT" dirty="0"/>
              <a:t>Gähnen</a:t>
            </a:r>
          </a:p>
          <a:p>
            <a:r>
              <a:rPr lang="de-AT" dirty="0"/>
              <a:t>Vorderkörpertiefstellung</a:t>
            </a:r>
          </a:p>
          <a:p>
            <a:r>
              <a:rPr lang="de-AT" dirty="0"/>
              <a:t>Bogen gehen</a:t>
            </a:r>
          </a:p>
          <a:p>
            <a:r>
              <a:rPr lang="de-AT" dirty="0"/>
              <a:t>Blinzeln</a:t>
            </a:r>
          </a:p>
          <a:p>
            <a:r>
              <a:rPr lang="de-AT" dirty="0"/>
              <a:t>Die Pfote anheben</a:t>
            </a:r>
          </a:p>
        </p:txBody>
      </p:sp>
    </p:spTree>
    <p:extLst>
      <p:ext uri="{BB962C8B-B14F-4D97-AF65-F5344CB8AC3E}">
        <p14:creationId xmlns:p14="http://schemas.microsoft.com/office/powerpoint/2010/main" val="27771008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>
            <a:extLst>
              <a:ext uri="{FF2B5EF4-FFF2-40B4-BE49-F238E27FC236}">
                <a16:creationId xmlns:a16="http://schemas.microsoft.com/office/drawing/2014/main" id="{3FD5E1C4-420D-4448-9E52-A346AB57E03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t="15665" r="-114" b="-11"/>
          <a:stretch/>
        </p:blipFill>
        <p:spPr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Beispiel: Gähnen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592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Achtung Hitze!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IM SOMMER DROHT LEBENSGEFAHR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endParaRPr lang="de-AT" dirty="0"/>
          </a:p>
          <a:p>
            <a:r>
              <a:rPr lang="de-AT" dirty="0"/>
              <a:t>Bei Temperaturen </a:t>
            </a:r>
            <a:r>
              <a:rPr lang="de-AT" b="1" dirty="0">
                <a:solidFill>
                  <a:srgbClr val="FF0000"/>
                </a:solidFill>
              </a:rPr>
              <a:t>ab 20 Grad </a:t>
            </a:r>
            <a:r>
              <a:rPr lang="de-AT" dirty="0"/>
              <a:t>kann das Auto zur Todesfalle werden!</a:t>
            </a:r>
          </a:p>
          <a:p>
            <a:r>
              <a:rPr lang="de-AT" dirty="0"/>
              <a:t>Lassen Sie Ihren Hund daher nie alleine im Auto zurück!</a:t>
            </a:r>
          </a:p>
        </p:txBody>
      </p:sp>
      <p:pic>
        <p:nvPicPr>
          <p:cNvPr id="8" name="Bildplatzhalter 8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" r="20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517403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7D545DDF-526C-654B-A676-6C4E2ED3CD0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0" b="2204"/>
          <a:stretch/>
        </p:blipFill>
        <p:spPr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Beispiel: Schnauze lecken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15116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4EC0290F-1B94-7C4E-AA5E-7FAB95C3D93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6" b="30152"/>
          <a:stretch/>
        </p:blipFill>
        <p:spPr>
          <a:xfrm>
            <a:off x="-2575" y="1"/>
            <a:ext cx="12180719" cy="685800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Beispiel: Blick / Kopf abwenden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74946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10" y="549262"/>
            <a:ext cx="8645237" cy="5786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ieren 1"/>
          <p:cNvGrpSpPr/>
          <p:nvPr/>
        </p:nvGrpSpPr>
        <p:grpSpPr>
          <a:xfrm>
            <a:off x="10124544" y="549262"/>
            <a:ext cx="627380" cy="5786884"/>
            <a:chOff x="10124544" y="549262"/>
            <a:chExt cx="627380" cy="5786884"/>
          </a:xfrm>
        </p:grpSpPr>
        <p:cxnSp>
          <p:nvCxnSpPr>
            <p:cNvPr id="30" name="Gerader Verbinder 29"/>
            <p:cNvCxnSpPr/>
            <p:nvPr/>
          </p:nvCxnSpPr>
          <p:spPr>
            <a:xfrm flipV="1">
              <a:off x="10406962" y="549262"/>
              <a:ext cx="13854" cy="5001187"/>
            </a:xfrm>
            <a:prstGeom prst="line">
              <a:avLst/>
            </a:prstGeom>
            <a:ln w="12700">
              <a:solidFill>
                <a:srgbClr val="8400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Grafik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368" b="11820"/>
            <a:stretch/>
          </p:blipFill>
          <p:spPr>
            <a:xfrm>
              <a:off x="10124544" y="5666546"/>
              <a:ext cx="627380" cy="669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764688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Drohsignale bis hin zur Eskalation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HUNDE BEISSEN NIE GRUNDLOS ODER OHNE VORWARNUNG ZU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Beschwichtigungssignale werden vom Menschen oft nicht erkannt</a:t>
            </a:r>
          </a:p>
          <a:p>
            <a:r>
              <a:rPr lang="de-AT" dirty="0"/>
              <a:t>Hund erkennt, dass seine Lösungsstrategie (Kommunikation, dass er sich unwohl fühlt) nicht funktioniert und beginnt, Stufen der Eskalationsleiter zu überspringen</a:t>
            </a:r>
          </a:p>
          <a:p>
            <a:r>
              <a:rPr lang="de-AT" dirty="0"/>
              <a:t>Es folgen intensive Signale wie Knurren, Schnappen, Gewichtsverlagerung nach vorne </a:t>
            </a:r>
            <a:r>
              <a:rPr lang="de-DE" dirty="0"/>
              <a:t>→ Biss </a:t>
            </a:r>
          </a:p>
          <a:p>
            <a:r>
              <a:rPr lang="de-DE" dirty="0"/>
              <a:t>Auch ein Biss ist Kommunikation und dient der Distanzvergrößerung!</a:t>
            </a:r>
            <a:endParaRPr lang="de-AT" dirty="0"/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415440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Drohsignale bis hin zur Eskalation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UNTERSTÜTZEN UND ÜBEN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Gefährliche Situationen oder gar Eskalation unbedingt vermeiden – es kommt zu einem Vertrauensbruch auf beiden Seiten</a:t>
            </a:r>
          </a:p>
          <a:p>
            <a:r>
              <a:rPr lang="de-AT" dirty="0"/>
              <a:t>Hund aus ihm unangenehmen Situationen lassen / bringen, wenn er sich unwohl fühlt</a:t>
            </a:r>
          </a:p>
          <a:p>
            <a:r>
              <a:rPr lang="de-AT" dirty="0"/>
              <a:t>Situationen, die sich problematisch zeigen, gezielt üben, wenn diese in Zukunft mit großer Wahrscheinlichkeit wieder auftreten werden (z.B. Fellpflege)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03639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Andere Missverständnisse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SPRECHEN SIE HUND?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Wedeln ≠ Freude, sondern Aufregung</a:t>
            </a:r>
          </a:p>
          <a:p>
            <a:r>
              <a:rPr lang="de-AT" dirty="0"/>
              <a:t>Das empfindet der Hund als unhöflich:</a:t>
            </a:r>
          </a:p>
          <a:p>
            <a:pPr lvl="1"/>
            <a:r>
              <a:rPr lang="de-AT" dirty="0"/>
              <a:t>Direkt anstarren</a:t>
            </a:r>
          </a:p>
          <a:p>
            <a:pPr lvl="1"/>
            <a:r>
              <a:rPr lang="de-AT" dirty="0"/>
              <a:t>Frontal aufeinander zugehen</a:t>
            </a:r>
          </a:p>
          <a:p>
            <a:pPr lvl="1"/>
            <a:r>
              <a:rPr lang="de-AT" dirty="0"/>
              <a:t>Von oben streicheln oder auf den Kopf klopfen</a:t>
            </a:r>
          </a:p>
          <a:p>
            <a:r>
              <a:rPr lang="de-AT" dirty="0"/>
              <a:t>Veraltete Ratschläge: Nackenfell schütteln, auf den Rücken drehen oder Maul zudrücken ängstigen den Hund und schädigen die Beziehung zu </a:t>
            </a:r>
            <a:r>
              <a:rPr lang="de-AT"/>
              <a:t>Halter*in nachhaltig!</a:t>
            </a:r>
            <a:endParaRPr lang="de-AT" dirty="0"/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340723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9" b="7869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Stress bei </a:t>
            </a:r>
            <a:r>
              <a:rPr lang="de-AT" dirty="0" err="1"/>
              <a:t>hunden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1402170" y="79511"/>
            <a:ext cx="1491903" cy="6228156"/>
            <a:chOff x="11402170" y="79511"/>
            <a:chExt cx="1491903" cy="6228156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2170" y="79511"/>
              <a:ext cx="1491903" cy="668628"/>
            </a:xfrm>
            <a:prstGeom prst="rect">
              <a:avLst/>
            </a:prstGeom>
          </p:spPr>
        </p:pic>
        <p:cxnSp>
          <p:nvCxnSpPr>
            <p:cNvPr id="7" name="Gerader Verbinder 6"/>
            <p:cNvCxnSpPr/>
            <p:nvPr/>
          </p:nvCxnSpPr>
          <p:spPr>
            <a:xfrm>
              <a:off x="11726333" y="864511"/>
              <a:ext cx="0" cy="544315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331705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Stress bei Hunden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AT" dirty="0"/>
              <a:t>POSITIV VS. NEGATIV (EUSTRESS VS. DISTRESS)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 err="1"/>
              <a:t>Distress</a:t>
            </a:r>
            <a:r>
              <a:rPr lang="de-AT" dirty="0"/>
              <a:t>: normale Reaktion des Körpers, um Kräfte für Flucht oder Kampf zu bündeln</a:t>
            </a:r>
          </a:p>
          <a:p>
            <a:r>
              <a:rPr lang="de-AT" dirty="0"/>
              <a:t>Hormone Cortisol und Adrenalin: Benötigen mehrere Tage, um im Körper abgebaut zu werden</a:t>
            </a:r>
          </a:p>
          <a:p>
            <a:r>
              <a:rPr lang="de-AT" b="1" dirty="0">
                <a:solidFill>
                  <a:srgbClr val="00B050"/>
                </a:solidFill>
              </a:rPr>
              <a:t>Ein Hund benötigt mindestens 17 Stunden Schlaf / Ruhephasen am Tag!</a:t>
            </a:r>
          </a:p>
          <a:p>
            <a:endParaRPr lang="de-AT" dirty="0"/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76091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Anzeichen für Stress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SO GEHT‘S LOS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An der Leine ziehen</a:t>
            </a:r>
          </a:p>
          <a:p>
            <a:r>
              <a:rPr lang="de-AT" dirty="0"/>
              <a:t>Hektisches Verhalten</a:t>
            </a:r>
          </a:p>
          <a:p>
            <a:r>
              <a:rPr lang="de-AT" dirty="0"/>
              <a:t>Bellen</a:t>
            </a:r>
          </a:p>
          <a:p>
            <a:r>
              <a:rPr lang="de-AT" dirty="0"/>
              <a:t>Hecheln</a:t>
            </a:r>
          </a:p>
          <a:p>
            <a:r>
              <a:rPr lang="de-AT" dirty="0"/>
              <a:t>Angespannte Körperhaltung</a:t>
            </a:r>
          </a:p>
          <a:p>
            <a:r>
              <a:rPr lang="de-AT" dirty="0"/>
              <a:t>Aufreiten</a:t>
            </a:r>
          </a:p>
          <a:p>
            <a:r>
              <a:rPr lang="de-AT" dirty="0"/>
              <a:t>Keine Annahme von Leckerlis / Futter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187539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Anzeichen für Stress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AT" dirty="0"/>
              <a:t>STRESS ESKALIERT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de-AT" dirty="0"/>
              <a:t>Erweiterte Pupillen und / oder gerötete Augen</a:t>
            </a:r>
          </a:p>
          <a:p>
            <a:r>
              <a:rPr lang="de-AT" dirty="0"/>
              <a:t>Zittern</a:t>
            </a:r>
          </a:p>
          <a:p>
            <a:r>
              <a:rPr lang="de-AT" dirty="0"/>
              <a:t>Überreaktionen</a:t>
            </a:r>
          </a:p>
          <a:p>
            <a:r>
              <a:rPr lang="de-AT" dirty="0"/>
              <a:t>Schaumiger, weißer Speichel</a:t>
            </a:r>
          </a:p>
          <a:p>
            <a:r>
              <a:rPr lang="de-AT" dirty="0"/>
              <a:t>Komplettes „Abschalten“: Hund lässt alles über sich ergehen (erlernte Hilflosigkeit)</a:t>
            </a:r>
          </a:p>
          <a:p>
            <a:endParaRPr lang="de-AT" dirty="0"/>
          </a:p>
          <a:p>
            <a:pPr marL="447675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1319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4540</Words>
  <Application>Microsoft Office PowerPoint</Application>
  <PresentationFormat>Breitbild</PresentationFormat>
  <Paragraphs>668</Paragraphs>
  <Slides>113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113</vt:i4>
      </vt:variant>
    </vt:vector>
  </HeadingPairs>
  <TitlesOfParts>
    <vt:vector size="119" baseType="lpstr">
      <vt:lpstr>Arial</vt:lpstr>
      <vt:lpstr>Calibri</vt:lpstr>
      <vt:lpstr>Calibri Light</vt:lpstr>
      <vt:lpstr>Leelawadee UI Semilight</vt:lpstr>
      <vt:lpstr>Trade Gothic LT Std Cn</vt:lpstr>
      <vt:lpstr>Office</vt:lpstr>
      <vt:lpstr>PowerPoint-Präsentation</vt:lpstr>
      <vt:lpstr>Warum Hunde-Sachkunde? </vt:lpstr>
      <vt:lpstr>Quellenangabe</vt:lpstr>
      <vt:lpstr>Hunde im ortsgebiet</vt:lpstr>
      <vt:lpstr>Auf der Straße</vt:lpstr>
      <vt:lpstr>Auf der Straße</vt:lpstr>
      <vt:lpstr>In den Öffis</vt:lpstr>
      <vt:lpstr>Im Auto</vt:lpstr>
      <vt:lpstr>Achtung Hitze!</vt:lpstr>
      <vt:lpstr>Hundezone / Hundeauslaufplatz</vt:lpstr>
      <vt:lpstr>Verhalten in der Hundezone</vt:lpstr>
      <vt:lpstr>Wald und Wiese</vt:lpstr>
      <vt:lpstr>Freundliche begegnungen</vt:lpstr>
      <vt:lpstr>Freundliche Begegnungen</vt:lpstr>
      <vt:lpstr>Freundliche Begegnungen</vt:lpstr>
      <vt:lpstr>PowerPoint-Präsentation</vt:lpstr>
      <vt:lpstr>Freundliche Begegnungen</vt:lpstr>
      <vt:lpstr>Freundliche Begegnungen</vt:lpstr>
      <vt:lpstr>Freundliche Begegnungen</vt:lpstr>
      <vt:lpstr>Generelle Regeln </vt:lpstr>
      <vt:lpstr>Gesetzliche bestimmungen</vt:lpstr>
      <vt:lpstr>Gesetzliche Pflichten</vt:lpstr>
      <vt:lpstr>Verbote in Haltung und Erziehung</vt:lpstr>
      <vt:lpstr>Vollziehung der Gesetze</vt:lpstr>
      <vt:lpstr>Die wichtigsten Bestimmungen</vt:lpstr>
      <vt:lpstr>Die wichtigsten Bestimmungen</vt:lpstr>
      <vt:lpstr>Die wichtigsten Bestimmungen</vt:lpstr>
      <vt:lpstr>Die wichtigsten Bestimmungen</vt:lpstr>
      <vt:lpstr>Die wichtigsten Bestimmungen</vt:lpstr>
      <vt:lpstr>Die wichtigsten Bestimmungen</vt:lpstr>
      <vt:lpstr>Die wichtigsten Bestimmungen</vt:lpstr>
      <vt:lpstr>Überlegungen vor der anschaffung</vt:lpstr>
      <vt:lpstr>Grundsätzliche Fragen:</vt:lpstr>
      <vt:lpstr>Welcher Hund soll es werden?</vt:lpstr>
      <vt:lpstr>Welcher Hund soll es werden?</vt:lpstr>
      <vt:lpstr>Hund ja, aber woher?</vt:lpstr>
      <vt:lpstr>Hund ja, aber woher?</vt:lpstr>
      <vt:lpstr>Hund ja, aber woher?</vt:lpstr>
      <vt:lpstr>Achtung: Qualzucht</vt:lpstr>
      <vt:lpstr>Qualzuchtmerkmale</vt:lpstr>
      <vt:lpstr>Grundausstattung</vt:lpstr>
      <vt:lpstr>Grundausstattung</vt:lpstr>
      <vt:lpstr>Grundausstattung</vt:lpstr>
      <vt:lpstr>Grundausstattung</vt:lpstr>
      <vt:lpstr>Grundausstattung</vt:lpstr>
      <vt:lpstr>Maulkorb</vt:lpstr>
      <vt:lpstr>Grundausstattung</vt:lpstr>
      <vt:lpstr>Grundausstattung</vt:lpstr>
      <vt:lpstr>Haltung und pflege eines Hundes</vt:lpstr>
      <vt:lpstr>Fütterung und Kaubedürfnis</vt:lpstr>
      <vt:lpstr>Fellpflege</vt:lpstr>
      <vt:lpstr>Fellpflege</vt:lpstr>
      <vt:lpstr>Vorsorge zu Hause</vt:lpstr>
      <vt:lpstr>Vorsorge zuhause</vt:lpstr>
      <vt:lpstr>Häufigste akute Krankheitssymptome</vt:lpstr>
      <vt:lpstr>Impfungen</vt:lpstr>
      <vt:lpstr>Der Hund als soziales Lebewesen</vt:lpstr>
      <vt:lpstr>vom Welpen zum erwachsenen hund</vt:lpstr>
      <vt:lpstr>Der Welpe und seine Sozialisation</vt:lpstr>
      <vt:lpstr>Der Welpe und seine Sozialisation</vt:lpstr>
      <vt:lpstr>Welpengruppe, ja oder nein?</vt:lpstr>
      <vt:lpstr>Welpenschutz</vt:lpstr>
      <vt:lpstr>Pubertät</vt:lpstr>
      <vt:lpstr>Pubertät</vt:lpstr>
      <vt:lpstr>Pubertät</vt:lpstr>
      <vt:lpstr>Einordnung in die soziale gruppe</vt:lpstr>
      <vt:lpstr>Kooperation statt Dominanz</vt:lpstr>
      <vt:lpstr>Beißhemmung</vt:lpstr>
      <vt:lpstr>Hund und kind</vt:lpstr>
      <vt:lpstr>Kind und Hund im gemeinsamen Haushalt</vt:lpstr>
      <vt:lpstr>Kind und Hund im gemeinsamen Haushalt</vt:lpstr>
      <vt:lpstr>Lernverhalten von Hunden</vt:lpstr>
      <vt:lpstr>Lernen durch Verknüpfung</vt:lpstr>
      <vt:lpstr>Lernen durch Erfolg und Misserfolg</vt:lpstr>
      <vt:lpstr>Verstärkung</vt:lpstr>
      <vt:lpstr>Strafe durch Zufügen von Unangenehmem</vt:lpstr>
      <vt:lpstr>Dem Hund etwas Neues beibringen</vt:lpstr>
      <vt:lpstr>Dem Hund etwas Neues beibringen</vt:lpstr>
      <vt:lpstr>Stubenreinheit</vt:lpstr>
      <vt:lpstr>Leinenführigkeit</vt:lpstr>
      <vt:lpstr>Alleine bleiben</vt:lpstr>
      <vt:lpstr>Kleiner Hund, kleines Problem?</vt:lpstr>
      <vt:lpstr>Wenn es doch mal Probleme gibt</vt:lpstr>
      <vt:lpstr>Die Sprache des Hundes</vt:lpstr>
      <vt:lpstr>Körpersprache</vt:lpstr>
      <vt:lpstr>Körpersprache</vt:lpstr>
      <vt:lpstr>Beschwichtigungssignale</vt:lpstr>
      <vt:lpstr>Beschwichtigungssignale</vt:lpstr>
      <vt:lpstr>Beispiel: Gähnen</vt:lpstr>
      <vt:lpstr>Beispiel: Schnauze lecken</vt:lpstr>
      <vt:lpstr>Beispiel: Blick / Kopf abwenden</vt:lpstr>
      <vt:lpstr>PowerPoint-Präsentation</vt:lpstr>
      <vt:lpstr>Drohsignale bis hin zur Eskalation</vt:lpstr>
      <vt:lpstr>Drohsignale bis hin zur Eskalation</vt:lpstr>
      <vt:lpstr>Andere Missverständnisse</vt:lpstr>
      <vt:lpstr>Stress bei hunden</vt:lpstr>
      <vt:lpstr>Stress bei Hunden</vt:lpstr>
      <vt:lpstr>Anzeichen für Stress</vt:lpstr>
      <vt:lpstr>Anzeichen für Stress</vt:lpstr>
      <vt:lpstr>Chronischer Stress</vt:lpstr>
      <vt:lpstr>Stressfaktoren</vt:lpstr>
      <vt:lpstr>Stressreduktion generell</vt:lpstr>
      <vt:lpstr>Stressreduktion unterwegs</vt:lpstr>
      <vt:lpstr>Die richtige beschäftigung mit dem hund</vt:lpstr>
      <vt:lpstr>Bewegungsbedürfnis</vt:lpstr>
      <vt:lpstr>Gerüche / chemische Signale</vt:lpstr>
      <vt:lpstr>Gerüche / chemische Signale</vt:lpstr>
      <vt:lpstr>Am gemeinsamen Spaziergang</vt:lpstr>
      <vt:lpstr>Beschäftigung mit dem Hund</vt:lpstr>
      <vt:lpstr>Beschäftigung mit dem Hund</vt:lpstr>
      <vt:lpstr>Immer dem Ball nach?</vt:lpstr>
      <vt:lpstr>Haben Sie noch fragen, oder sind sie bereit?</vt:lpstr>
      <vt:lpstr>PowerPoint-Präsentation</vt:lpstr>
    </vt:vector>
  </TitlesOfParts>
  <Company>Wien Digital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Sachkunde für künftige HundehalterInnen</dc:title>
  <dc:creator>Seiwerth Linda</dc:creator>
  <cp:lastModifiedBy>Robert</cp:lastModifiedBy>
  <cp:revision>186</cp:revision>
  <cp:lastPrinted>2022-01-14T11:34:35Z</cp:lastPrinted>
  <dcterms:created xsi:type="dcterms:W3CDTF">2021-11-29T06:12:02Z</dcterms:created>
  <dcterms:modified xsi:type="dcterms:W3CDTF">2023-05-10T09:14:06Z</dcterms:modified>
</cp:coreProperties>
</file>